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DD5112-7628-4789-BAD5-221519B1FF66}">
  <a:tblStyle styleId="{07DD5112-7628-4789-BAD5-221519B1FF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f546eea31_2_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cf546eea31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06ef7525b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06ef7525b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06ef7525b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06ef7525b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1b492eb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1b492eb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1b492eb4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1b492eb4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1ba27e92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271ba27e9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1ba27e92d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271ba27e92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1ba27e92d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271ba27e92d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f546eea31_2_1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cf546eea31_2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06cdc9a3b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d06cdc9a3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e5a7f204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de5a7f20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f546eea31_2_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g2cf546eea31_2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de5a7f2047_0_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de5a7f2047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1ba27e92d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71ba27e92d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e5a7f2047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de5a7f204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e5a7f2047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de5a7f204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e5a7f2047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de5a7f204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e5a7f2047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de5a7f2047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e5a7f2047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de5a7f204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e5a7f2047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de5a7f204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e5a7f2047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de5a7f2047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de5a7f2047_0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de5a7f2047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f546eea31_2_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g2cf546eea31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e5a7f2047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de5a7f2047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de5a7f2047_0_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de5a7f2047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e5a7f2047_0_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de5a7f2047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e5a7f2047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de5a7f204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e5a7f2047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de5a7f2047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f546eea31_2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2cf546eea31_2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06ef7525b_2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g2d06ef7525b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f546eea31_2_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cf546eea31_2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06cdc9a3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2d06cdc9a3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06ef7525b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06ef7525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06ef7525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d06ef7525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06ef7525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06ef7525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Georgia"/>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
        <p:nvSpPr>
          <p:cNvPr id="63" name="Google Shape;63;p15"/>
          <p:cNvSpPr txBox="1"/>
          <p:nvPr>
            <p:ph idx="1" type="body"/>
          </p:nvPr>
        </p:nvSpPr>
        <p:spPr>
          <a:xfrm>
            <a:off x="255896" y="852942"/>
            <a:ext cx="8577617" cy="3681062"/>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latin typeface="Georgia"/>
                <a:ea typeface="Georgia"/>
                <a:cs typeface="Georgia"/>
                <a:sym typeface="Georgia"/>
              </a:defRPr>
            </a:lvl1pPr>
            <a:lvl2pPr indent="-342900" lvl="1" marL="914400" algn="l">
              <a:lnSpc>
                <a:spcPct val="90000"/>
              </a:lnSpc>
              <a:spcBef>
                <a:spcPts val="400"/>
              </a:spcBef>
              <a:spcAft>
                <a:spcPts val="0"/>
              </a:spcAft>
              <a:buClr>
                <a:schemeClr val="dk1"/>
              </a:buClr>
              <a:buSzPts val="1800"/>
              <a:buChar char="•"/>
              <a:defRPr>
                <a:latin typeface="Georgia"/>
                <a:ea typeface="Georgia"/>
                <a:cs typeface="Georgia"/>
                <a:sym typeface="Georgia"/>
              </a:defRPr>
            </a:lvl2pPr>
            <a:lvl3pPr indent="-323850" lvl="2" marL="1371600" algn="l">
              <a:lnSpc>
                <a:spcPct val="90000"/>
              </a:lnSpc>
              <a:spcBef>
                <a:spcPts val="400"/>
              </a:spcBef>
              <a:spcAft>
                <a:spcPts val="0"/>
              </a:spcAft>
              <a:buClr>
                <a:schemeClr val="dk1"/>
              </a:buClr>
              <a:buSzPts val="1500"/>
              <a:buChar char="•"/>
              <a:defRPr>
                <a:latin typeface="Georgia"/>
                <a:ea typeface="Georgia"/>
                <a:cs typeface="Georgia"/>
                <a:sym typeface="Georgia"/>
              </a:defRPr>
            </a:lvl3pPr>
            <a:lvl4pPr indent="-317500" lvl="3" marL="1828800" algn="l">
              <a:lnSpc>
                <a:spcPct val="90000"/>
              </a:lnSpc>
              <a:spcBef>
                <a:spcPts val="400"/>
              </a:spcBef>
              <a:spcAft>
                <a:spcPts val="0"/>
              </a:spcAft>
              <a:buClr>
                <a:schemeClr val="dk1"/>
              </a:buClr>
              <a:buSzPts val="1400"/>
              <a:buChar char="•"/>
              <a:defRPr>
                <a:latin typeface="Georgia"/>
                <a:ea typeface="Georgia"/>
                <a:cs typeface="Georgia"/>
                <a:sym typeface="Georgia"/>
              </a:defRPr>
            </a:lvl4pPr>
            <a:lvl5pPr indent="-317500" lvl="4" marL="2286000" algn="l">
              <a:lnSpc>
                <a:spcPct val="90000"/>
              </a:lnSpc>
              <a:spcBef>
                <a:spcPts val="400"/>
              </a:spcBef>
              <a:spcAft>
                <a:spcPts val="0"/>
              </a:spcAft>
              <a:buClr>
                <a:schemeClr val="dk1"/>
              </a:buClr>
              <a:buSzPts val="1400"/>
              <a:buChar char="•"/>
              <a:defRPr>
                <a:latin typeface="Georgia"/>
                <a:ea typeface="Georgia"/>
                <a:cs typeface="Georgia"/>
                <a:sym typeface="Georgia"/>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15"/>
          <p:cNvSpPr txBox="1"/>
          <p:nvPr>
            <p:ph type="title"/>
          </p:nvPr>
        </p:nvSpPr>
        <p:spPr>
          <a:xfrm>
            <a:off x="255896" y="261496"/>
            <a:ext cx="8577617" cy="316081"/>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A4123F"/>
              </a:buClr>
              <a:buSzPts val="2400"/>
              <a:buFont typeface="Georgia"/>
              <a:buNone/>
              <a:defRPr b="0" sz="2400">
                <a:solidFill>
                  <a:srgbClr val="A4123F"/>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5" name="Google Shape;65;p15"/>
          <p:cNvPicPr preferRelativeResize="0"/>
          <p:nvPr/>
        </p:nvPicPr>
        <p:blipFill rotWithShape="1">
          <a:blip r:embed="rId2">
            <a:alphaModFix/>
          </a:blip>
          <a:srcRect b="0" l="0" r="0" t="0"/>
          <a:stretch/>
        </p:blipFill>
        <p:spPr>
          <a:xfrm>
            <a:off x="-10117" y="4809368"/>
            <a:ext cx="9164233" cy="358835"/>
          </a:xfrm>
          <a:prstGeom prst="rect">
            <a:avLst/>
          </a:prstGeom>
          <a:noFill/>
          <a:ln>
            <a:noFill/>
          </a:ln>
        </p:spPr>
      </p:pic>
      <p:pic>
        <p:nvPicPr>
          <p:cNvPr id="66" name="Google Shape;66;p15"/>
          <p:cNvPicPr preferRelativeResize="0"/>
          <p:nvPr/>
        </p:nvPicPr>
        <p:blipFill rotWithShape="1">
          <a:blip r:embed="rId3">
            <a:alphaModFix/>
          </a:blip>
          <a:srcRect b="0" l="0" r="0" t="0"/>
          <a:stretch/>
        </p:blipFill>
        <p:spPr>
          <a:xfrm>
            <a:off x="7983941" y="4890054"/>
            <a:ext cx="947115" cy="212934"/>
          </a:xfrm>
          <a:prstGeom prst="rect">
            <a:avLst/>
          </a:prstGeom>
          <a:noFill/>
          <a:ln>
            <a:noFill/>
          </a:ln>
        </p:spPr>
      </p:pic>
      <p:sp>
        <p:nvSpPr>
          <p:cNvPr id="67" name="Google Shape;67;p15"/>
          <p:cNvSpPr txBox="1"/>
          <p:nvPr>
            <p:ph idx="12" type="sldNum"/>
          </p:nvPr>
        </p:nvSpPr>
        <p:spPr>
          <a:xfrm>
            <a:off x="86967" y="4859063"/>
            <a:ext cx="569015"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Georgia"/>
              <a:buNone/>
              <a:defRPr b="0" i="0" sz="30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p:nvPr/>
        </p:nvSpPr>
        <p:spPr>
          <a:xfrm>
            <a:off x="0" y="-266700"/>
            <a:ext cx="9144000" cy="5410200"/>
          </a:xfrm>
          <a:prstGeom prst="rect">
            <a:avLst/>
          </a:prstGeom>
          <a:solidFill>
            <a:srgbClr val="B811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rgbClr val="FFFFFF"/>
              </a:solidFill>
              <a:latin typeface="Georgia"/>
              <a:ea typeface="Georgia"/>
              <a:cs typeface="Georgia"/>
              <a:sym typeface="Georgia"/>
            </a:endParaRPr>
          </a:p>
        </p:txBody>
      </p:sp>
      <p:pic>
        <p:nvPicPr>
          <p:cNvPr descr="A picture containing drawing&#10;&#10;Description automatically generated" id="73" name="Google Shape;73;p16"/>
          <p:cNvPicPr preferRelativeResize="0"/>
          <p:nvPr/>
        </p:nvPicPr>
        <p:blipFill rotWithShape="1">
          <a:blip r:embed="rId3">
            <a:alphaModFix/>
          </a:blip>
          <a:srcRect b="0" l="0" r="0" t="0"/>
          <a:stretch/>
        </p:blipFill>
        <p:spPr>
          <a:xfrm>
            <a:off x="942852" y="3584158"/>
            <a:ext cx="3443174" cy="1104899"/>
          </a:xfrm>
          <a:prstGeom prst="rect">
            <a:avLst/>
          </a:prstGeom>
          <a:noFill/>
          <a:ln>
            <a:noFill/>
          </a:ln>
        </p:spPr>
      </p:pic>
      <p:sp>
        <p:nvSpPr>
          <p:cNvPr id="74" name="Google Shape;74;p16"/>
          <p:cNvSpPr txBox="1"/>
          <p:nvPr/>
        </p:nvSpPr>
        <p:spPr>
          <a:xfrm>
            <a:off x="4536681" y="3786506"/>
            <a:ext cx="4311000" cy="700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500">
                <a:solidFill>
                  <a:schemeClr val="lt1"/>
                </a:solidFill>
                <a:latin typeface="Georgia"/>
                <a:ea typeface="Georgia"/>
                <a:cs typeface="Georgia"/>
                <a:sym typeface="Georgia"/>
              </a:rPr>
              <a:t>Richa Vivek Savant, S Navin Sunder, Spoorthi M</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300" u="none" cap="none" strike="noStrike">
                <a:solidFill>
                  <a:srgbClr val="FFFFFF"/>
                </a:solidFill>
                <a:latin typeface="Georgia"/>
                <a:ea typeface="Georgia"/>
                <a:cs typeface="Georgia"/>
                <a:sym typeface="Georgia"/>
              </a:rPr>
              <a:t>Department of Computer Science &amp; Engineering,</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300" u="none" cap="none" strike="noStrike">
                <a:solidFill>
                  <a:srgbClr val="FFFFFF"/>
                </a:solidFill>
                <a:latin typeface="Georgia"/>
                <a:ea typeface="Georgia"/>
                <a:cs typeface="Georgia"/>
                <a:sym typeface="Georgia"/>
              </a:rPr>
              <a:t>Amrita School of </a:t>
            </a:r>
            <a:r>
              <a:rPr b="0" i="0" lang="en" sz="1300" u="none" cap="none" strike="noStrike">
                <a:solidFill>
                  <a:srgbClr val="FFFFFF"/>
                </a:solidFill>
                <a:latin typeface="Georgia"/>
                <a:ea typeface="Georgia"/>
                <a:cs typeface="Georgia"/>
                <a:sym typeface="Georgia"/>
              </a:rPr>
              <a:t>Engineering</a:t>
            </a:r>
            <a:r>
              <a:rPr b="0" i="0" lang="en" sz="1300" u="none" cap="none" strike="noStrike">
                <a:solidFill>
                  <a:srgbClr val="FFFFFF"/>
                </a:solidFill>
                <a:latin typeface="Georgia"/>
                <a:ea typeface="Georgia"/>
                <a:cs typeface="Georgia"/>
                <a:sym typeface="Georgia"/>
              </a:rPr>
              <a:t>, Bengaluru</a:t>
            </a:r>
            <a:endParaRPr b="0" i="0" sz="900" u="none" cap="none" strike="noStrike">
              <a:solidFill>
                <a:srgbClr val="000000"/>
              </a:solidFill>
              <a:latin typeface="Arial"/>
              <a:ea typeface="Arial"/>
              <a:cs typeface="Arial"/>
              <a:sym typeface="Arial"/>
            </a:endParaRPr>
          </a:p>
        </p:txBody>
      </p:sp>
      <p:cxnSp>
        <p:nvCxnSpPr>
          <p:cNvPr id="75" name="Google Shape;75;p16"/>
          <p:cNvCxnSpPr/>
          <p:nvPr/>
        </p:nvCxnSpPr>
        <p:spPr>
          <a:xfrm>
            <a:off x="4461353" y="3584158"/>
            <a:ext cx="0" cy="1081297"/>
          </a:xfrm>
          <a:prstGeom prst="straightConnector1">
            <a:avLst/>
          </a:prstGeom>
          <a:noFill/>
          <a:ln cap="flat" cmpd="sng" w="9525">
            <a:solidFill>
              <a:srgbClr val="FFC000"/>
            </a:solidFill>
            <a:prstDash val="solid"/>
            <a:miter lim="800000"/>
            <a:headEnd len="sm" w="sm" type="none"/>
            <a:tailEnd len="sm" w="sm" type="none"/>
          </a:ln>
        </p:spPr>
      </p:cxnSp>
      <p:sp>
        <p:nvSpPr>
          <p:cNvPr id="76" name="Google Shape;76;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77" name="Google Shape;77;p16"/>
          <p:cNvSpPr/>
          <p:nvPr/>
        </p:nvSpPr>
        <p:spPr>
          <a:xfrm>
            <a:off x="232332" y="313619"/>
            <a:ext cx="8615400" cy="6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0" i="0" lang="en" sz="4100" u="none" cap="none" strike="noStrike">
                <a:solidFill>
                  <a:srgbClr val="FFFFFF"/>
                </a:solidFill>
                <a:latin typeface="Georgia"/>
                <a:ea typeface="Georgia"/>
                <a:cs typeface="Georgia"/>
                <a:sym typeface="Georgia"/>
              </a:rPr>
              <a:t>19CSE31</a:t>
            </a:r>
            <a:r>
              <a:rPr lang="en" sz="4100">
                <a:solidFill>
                  <a:srgbClr val="FFFFFF"/>
                </a:solidFill>
                <a:latin typeface="Georgia"/>
                <a:ea typeface="Georgia"/>
                <a:cs typeface="Georgia"/>
                <a:sym typeface="Georgia"/>
              </a:rPr>
              <a:t>2</a:t>
            </a:r>
            <a:r>
              <a:rPr b="0" i="0" lang="en" sz="4100" u="none" cap="none" strike="noStrike">
                <a:solidFill>
                  <a:srgbClr val="FFFFFF"/>
                </a:solidFill>
                <a:latin typeface="Georgia"/>
                <a:ea typeface="Georgia"/>
                <a:cs typeface="Georgia"/>
                <a:sym typeface="Georgia"/>
              </a:rPr>
              <a:t>: </a:t>
            </a:r>
            <a:r>
              <a:rPr lang="en" sz="4100">
                <a:solidFill>
                  <a:srgbClr val="FFFFFF"/>
                </a:solidFill>
                <a:latin typeface="Georgia"/>
                <a:ea typeface="Georgia"/>
                <a:cs typeface="Georgia"/>
                <a:sym typeface="Georgia"/>
              </a:rPr>
              <a:t>Distributed Systems </a:t>
            </a:r>
            <a:endParaRPr b="0" i="0" sz="1100" u="none" cap="none" strike="noStrike">
              <a:solidFill>
                <a:srgbClr val="000000"/>
              </a:solidFill>
              <a:latin typeface="Arial"/>
              <a:ea typeface="Arial"/>
              <a:cs typeface="Arial"/>
              <a:sym typeface="Arial"/>
            </a:endParaRPr>
          </a:p>
        </p:txBody>
      </p:sp>
      <p:sp>
        <p:nvSpPr>
          <p:cNvPr id="78" name="Google Shape;78;p16"/>
          <p:cNvSpPr/>
          <p:nvPr/>
        </p:nvSpPr>
        <p:spPr>
          <a:xfrm>
            <a:off x="365432" y="1450344"/>
            <a:ext cx="8615400" cy="692400"/>
          </a:xfrm>
          <a:prstGeom prst="rect">
            <a:avLst/>
          </a:prstGeom>
          <a:noFill/>
          <a:ln>
            <a:noFill/>
          </a:ln>
        </p:spPr>
        <p:txBody>
          <a:bodyPr anchorCtr="0" anchor="t" bIns="34275" lIns="68575" spcFirstLastPara="1" rIns="68575" wrap="square" tIns="34275">
            <a:noAutofit/>
          </a:bodyPr>
          <a:lstStyle/>
          <a:p>
            <a:pPr indent="0" lvl="0" marL="0" rtl="0" algn="ctr">
              <a:spcBef>
                <a:spcPts val="1200"/>
              </a:spcBef>
              <a:spcAft>
                <a:spcPts val="0"/>
              </a:spcAft>
              <a:buClr>
                <a:schemeClr val="dk1"/>
              </a:buClr>
              <a:buSzPts val="1100"/>
              <a:buFont typeface="Arial"/>
              <a:buNone/>
            </a:pPr>
            <a:r>
              <a:rPr lang="en" sz="4100">
                <a:solidFill>
                  <a:srgbClr val="FFFFFF"/>
                </a:solidFill>
                <a:latin typeface="Georgia"/>
                <a:ea typeface="Georgia"/>
                <a:cs typeface="Georgia"/>
                <a:sym typeface="Georgia"/>
              </a:rPr>
              <a:t>Prenatal Health Monitoring System Using Fog Computing and Load Balancing</a:t>
            </a:r>
            <a:endParaRPr sz="4100">
              <a:solidFill>
                <a:srgbClr val="FFFFFF"/>
              </a:solidFill>
              <a:latin typeface="Georgia"/>
              <a:ea typeface="Georgia"/>
              <a:cs typeface="Georgia"/>
              <a:sym typeface="Georgia"/>
            </a:endParaRPr>
          </a:p>
          <a:p>
            <a:pPr indent="0" lvl="0" marL="0" marR="0" rtl="0" algn="ctr">
              <a:lnSpc>
                <a:spcPct val="100000"/>
              </a:lnSpc>
              <a:spcBef>
                <a:spcPts val="1200"/>
              </a:spcBef>
              <a:spcAft>
                <a:spcPts val="0"/>
              </a:spcAft>
              <a:buClr>
                <a:srgbClr val="000000"/>
              </a:buClr>
              <a:buSzPts val="4100"/>
              <a:buFont typeface="Arial"/>
              <a:buNone/>
            </a:pPr>
            <a:r>
              <a:t/>
            </a:r>
            <a:endParaRPr sz="4100">
              <a:solidFill>
                <a:srgbClr val="FFFFF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283196" y="99146"/>
            <a:ext cx="8577600" cy="31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Literature Survey</a:t>
            </a:r>
            <a:endParaRPr/>
          </a:p>
        </p:txBody>
      </p:sp>
      <p:graphicFrame>
        <p:nvGraphicFramePr>
          <p:cNvPr id="140" name="Google Shape;140;p25"/>
          <p:cNvGraphicFramePr/>
          <p:nvPr/>
        </p:nvGraphicFramePr>
        <p:xfrm>
          <a:off x="857950" y="407713"/>
          <a:ext cx="3000000" cy="3000000"/>
        </p:xfrm>
        <a:graphic>
          <a:graphicData uri="http://schemas.openxmlformats.org/drawingml/2006/table">
            <a:tbl>
              <a:tblPr>
                <a:noFill/>
                <a:tableStyleId>{07DD5112-7628-4789-BAD5-221519B1FF66}</a:tableStyleId>
              </a:tblPr>
              <a:tblGrid>
                <a:gridCol w="489075"/>
                <a:gridCol w="1072925"/>
                <a:gridCol w="926850"/>
                <a:gridCol w="2418375"/>
                <a:gridCol w="2342600"/>
              </a:tblGrid>
              <a:tr h="381000">
                <a:tc>
                  <a:txBody>
                    <a:bodyPr/>
                    <a:lstStyle/>
                    <a:p>
                      <a:pPr indent="0" lvl="0" marL="0" rtl="0" algn="ctr">
                        <a:lnSpc>
                          <a:spcPct val="115000"/>
                        </a:lnSpc>
                        <a:spcBef>
                          <a:spcPts val="1200"/>
                        </a:spcBef>
                        <a:spcAft>
                          <a:spcPts val="0"/>
                        </a:spcAft>
                        <a:buNone/>
                      </a:pPr>
                      <a:r>
                        <a:rPr lang="en" sz="1100"/>
                        <a:t>Year</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Paper Title</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Authors</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Abstract</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Conclusion</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2022</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Edge–Fog–Cloud Computing Hierarchy for Improving Performance and Security of NB-IoT-Based Health Monitoring Systems</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Yousef-Awwad Daraghmi , Eman Yaser Daraghmi  , Raed Daraghma , Hacène Fouchal,  Marwane Ayaida</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paper explores a smart medical system utilizing NB-IoT technology, focusing on reducing delay and enhancing authentication protocols. It proposes a hierarchical architecture with Edge, Fog, and Cloud layers for remote health monitoring, demonstrating improved performance and efficiency.</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paper concludes that the proposed three-layer architecture utilizing NB-IoT technology for remote health monitoring significantly reduces delay and execution time while enhancing security through efficient authentication protocols. The Light-Edge protocol stands out as the most effective option for optimizing computation time and transmission delay across the system layers.</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2072950">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2022</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Design of Fog Based Remote Health Monitoring System</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Gopinath A R, Dr. Yash Pal Singh, Dr. Navanath S Narawade</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architecture for the Remote Healthcare Monitoring (RHM) system, which uses fog computing to provide real-time Internet of Things services, is presented in this study. It leverages local decision-making for fog computing benefits and combines body sensors and cameras for health issue diagnosis. In order to provide a safe and dependable medical infrastructure, the system seeks to improve overall system intelligence, energy efficiency, network usage, and reaction times.</a:t>
                      </a:r>
                      <a:endParaRPr sz="9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advantages of a fog/cloud-based Remote Healthcare Monitoring (RHM) system—which integrates wearable sensors with cameras for improved health diagnostics and uses fog computing for real-time IoT services—are highlighted in the paper's conclusion. It emphasizes the significance of data security using encryption and watermarking techniques. In terms of healthcare monitoring, the RHM system provides faster reaction times, lower network use, increased system intelligence, and energy economy.</a:t>
                      </a:r>
                      <a:endParaRPr sz="9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283196" y="99146"/>
            <a:ext cx="8577600" cy="31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Literature Survey</a:t>
            </a:r>
            <a:endParaRPr/>
          </a:p>
        </p:txBody>
      </p:sp>
      <p:graphicFrame>
        <p:nvGraphicFramePr>
          <p:cNvPr id="146" name="Google Shape;146;p26"/>
          <p:cNvGraphicFramePr/>
          <p:nvPr/>
        </p:nvGraphicFramePr>
        <p:xfrm>
          <a:off x="857950" y="553825"/>
          <a:ext cx="3000000" cy="3000000"/>
        </p:xfrm>
        <a:graphic>
          <a:graphicData uri="http://schemas.openxmlformats.org/drawingml/2006/table">
            <a:tbl>
              <a:tblPr>
                <a:noFill/>
                <a:tableStyleId>{07DD5112-7628-4789-BAD5-221519B1FF66}</a:tableStyleId>
              </a:tblPr>
              <a:tblGrid>
                <a:gridCol w="489075"/>
                <a:gridCol w="1072925"/>
                <a:gridCol w="926850"/>
                <a:gridCol w="2418375"/>
                <a:gridCol w="2342600"/>
              </a:tblGrid>
              <a:tr h="381000">
                <a:tc>
                  <a:txBody>
                    <a:bodyPr/>
                    <a:lstStyle/>
                    <a:p>
                      <a:pPr indent="0" lvl="0" marL="0" rtl="0" algn="ctr">
                        <a:lnSpc>
                          <a:spcPct val="115000"/>
                        </a:lnSpc>
                        <a:spcBef>
                          <a:spcPts val="1200"/>
                        </a:spcBef>
                        <a:spcAft>
                          <a:spcPts val="0"/>
                        </a:spcAft>
                        <a:buNone/>
                      </a:pPr>
                      <a:r>
                        <a:rPr lang="en" sz="1100"/>
                        <a:t>Year</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Paper Title</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Authors</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Abstract</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Conclusion</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2022</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Internet of Health Things: A Fog computing Paradigm</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Aiswarya S, K.Ramesh, Sasikumar S,    D Sheema, Prabha B</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paper proposes a three-tier architecture with enhanced fog computing to address latency issues in healthcare IoT. It integrates fuzzy logic and reinforcement learning to reduce network latency and improve traditional cloud computing techniques. The work aims to enhance present healthcare IoT systems by minimizing network usage, computation, and communication latency through virtualization and machine learning.</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conclusion emphasizes the benefits of the proposed three-tier fog computing architecture in improving healthcare IoT systems by reducing network latency. Challenges such as interoperability, data security, and node agility need to be addressed for successful fog architecture development. Leveraging IoT capabilities with fog computing in healthcare can significantly impact patient care.</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2072950">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2021</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Fog-based Remote in-Home Health Monitoring Framework</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Fatma H. Elgendy,  Amany M. Sarhan, Mahmoud A. M. Alshewimy</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Remote in-Home Health Monitoring (RHHM) framework, which makes use of fog computing to monitor patients, is introduced in the abstract. In order to assess medical issues, alert caregivers to crises, and store encrypted data locally, it integrates sensors, cameras, and data analysis. Comparing the framework to conventional cloud-based systems, the goal is to increase efficiency and decrease latency.</a:t>
                      </a:r>
                      <a:endParaRPr sz="9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In comparison to cloud-based solutions, the efficacy of the fog-based framework for remote pain monitoring is highlighted in the conclusion. It highlights the advantages of the suggested architecture by talking about improvements in reaction time, energy consumption, latency, and network utilization. Simulation findings validate the fog-based approach's efficacy in healthcare surveillance.</a:t>
                      </a:r>
                      <a:endParaRPr sz="9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283196" y="99146"/>
            <a:ext cx="8577600" cy="31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Literature Survey</a:t>
            </a:r>
            <a:endParaRPr/>
          </a:p>
        </p:txBody>
      </p:sp>
      <p:graphicFrame>
        <p:nvGraphicFramePr>
          <p:cNvPr id="152" name="Google Shape;152;p27"/>
          <p:cNvGraphicFramePr/>
          <p:nvPr/>
        </p:nvGraphicFramePr>
        <p:xfrm>
          <a:off x="809700" y="415350"/>
          <a:ext cx="3000000" cy="3000000"/>
        </p:xfrm>
        <a:graphic>
          <a:graphicData uri="http://schemas.openxmlformats.org/drawingml/2006/table">
            <a:tbl>
              <a:tblPr>
                <a:noFill/>
                <a:tableStyleId>{07DD5112-7628-4789-BAD5-221519B1FF66}</a:tableStyleId>
              </a:tblPr>
              <a:tblGrid>
                <a:gridCol w="489075"/>
                <a:gridCol w="1072925"/>
                <a:gridCol w="926850"/>
                <a:gridCol w="2418375"/>
                <a:gridCol w="2342600"/>
              </a:tblGrid>
              <a:tr h="381000">
                <a:tc>
                  <a:txBody>
                    <a:bodyPr/>
                    <a:lstStyle/>
                    <a:p>
                      <a:pPr indent="0" lvl="0" marL="0" rtl="0" algn="ctr">
                        <a:lnSpc>
                          <a:spcPct val="115000"/>
                        </a:lnSpc>
                        <a:spcBef>
                          <a:spcPts val="1200"/>
                        </a:spcBef>
                        <a:spcAft>
                          <a:spcPts val="0"/>
                        </a:spcAft>
                        <a:buNone/>
                      </a:pPr>
                      <a:r>
                        <a:rPr lang="en" sz="1100"/>
                        <a:t>Year</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Paper Title</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Authors</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Abstract</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Conclusion</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2021</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A novel fog‑computing‑assisted architecture of E‑healthcare system for pregnant women</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Rydhm Beri, Mithilesh K. Dubey, Anita Gehlot, Rajesh Singh, Mohammed Abd‑Elnaby, Aman Singh</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A novel fog computing system is developed for monitoring pregnant women's health, integrating IoT sensors, fog nodes, and cloud servers for efficient data processing. With a high accuracy rate of 98.75%, the system provides health recommendations and real-time monitoring, ensuring secure data transmission and authentication. It offers immediate alerts for potential health issues, proving effective in enhancing healthcare outcomes for pregnant women compared to existing studies.</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An E-healthcare system for pregnant women uses fog computing for real-time monitoring and alerts, integrating IoT sensors, fog nodes, and cloud servers. It prioritizes secure data transmission, authentication, and immediate alerts for health issues, showing efficiency in improving healthcare outcomes.</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2072950">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2021</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IOT Based Pregnancy Women Health Monitoring System for Prenatal Care</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B.Priyanka, Kalaivanan.V.M, Pavish.R.A , Kanageshwaran.M</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study highlights the paucity of medical information sharing in rural locations, which poses a difficulty to pregnant women's prenatal care. It presents an Internet of Things (IoT) system that monitors the health of mothers by employing sensors such as blood pressure, temperature, heart rate, and accelerometers. By delivering real-time health data with ARDUINO UNO and IOT technologies, the system seeks to improve prenatal care and possibly lower maternal death rates.</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Using a microcontroller, the device effectively tracks vital indications such as temperature, fetal kick count, heart rate, and pulse rate. Anomalies set up alarms that require quick attention. By using IOT, the system efficiently sends data to a smartphone application, allowing for remote monitoring and maybe leading to better maternal health outcomes.</a:t>
                      </a:r>
                      <a:endParaRPr sz="9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idx="1" type="body"/>
          </p:nvPr>
        </p:nvSpPr>
        <p:spPr>
          <a:xfrm>
            <a:off x="255896" y="852942"/>
            <a:ext cx="8577600" cy="3681000"/>
          </a:xfrm>
          <a:prstGeom prst="rect">
            <a:avLst/>
          </a:prstGeom>
        </p:spPr>
        <p:txBody>
          <a:bodyPr anchorCtr="0" anchor="t" bIns="34275" lIns="68575" spcFirstLastPara="1" rIns="68575" wrap="square" tIns="34275">
            <a:normAutofit lnSpcReduction="20000"/>
          </a:bodyPr>
          <a:lstStyle/>
          <a:p>
            <a:pPr indent="0" lvl="0" marL="0" marR="0" rtl="0" algn="l">
              <a:lnSpc>
                <a:spcPct val="90000"/>
              </a:lnSpc>
              <a:spcBef>
                <a:spcPts val="800"/>
              </a:spcBef>
              <a:spcAft>
                <a:spcPts val="0"/>
              </a:spcAft>
              <a:buNone/>
            </a:pPr>
            <a:r>
              <a:rPr lang="en" sz="1900">
                <a:latin typeface="Times New Roman"/>
                <a:ea typeface="Times New Roman"/>
                <a:cs typeface="Times New Roman"/>
                <a:sym typeface="Times New Roman"/>
              </a:rPr>
              <a:t> HARDWARE:</a:t>
            </a:r>
            <a:endParaRPr sz="1900">
              <a:latin typeface="Times New Roman"/>
              <a:ea typeface="Times New Roman"/>
              <a:cs typeface="Times New Roman"/>
              <a:sym typeface="Times New Roman"/>
            </a:endParaRPr>
          </a:p>
          <a:p>
            <a:pPr indent="-342900" lvl="0" marL="457200" marR="0" rtl="0" algn="l">
              <a:lnSpc>
                <a:spcPct val="90000"/>
              </a:lnSpc>
              <a:spcBef>
                <a:spcPts val="800"/>
              </a:spcBef>
              <a:spcAft>
                <a:spcPts val="0"/>
              </a:spcAft>
              <a:buSzPts val="1800"/>
              <a:buFont typeface="Times New Roman"/>
              <a:buChar char="•"/>
            </a:pPr>
            <a:r>
              <a:rPr lang="en" sz="1800">
                <a:latin typeface="Times New Roman"/>
                <a:ea typeface="Times New Roman"/>
                <a:cs typeface="Times New Roman"/>
                <a:sym typeface="Times New Roman"/>
              </a:rPr>
              <a:t>Processor: Intel Core i3 or more.</a:t>
            </a:r>
            <a:endParaRPr sz="1900">
              <a:latin typeface="Times New Roman"/>
              <a:ea typeface="Times New Roman"/>
              <a:cs typeface="Times New Roman"/>
              <a:sym typeface="Times New Roman"/>
            </a:endParaRPr>
          </a:p>
          <a:p>
            <a:pPr indent="-342900" lvl="0" marL="457200" marR="0" rtl="0" algn="l">
              <a:lnSpc>
                <a:spcPct val="9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RAM: 4GB or more.</a:t>
            </a:r>
            <a:endParaRPr sz="1800">
              <a:latin typeface="Times New Roman"/>
              <a:ea typeface="Times New Roman"/>
              <a:cs typeface="Times New Roman"/>
              <a:sym typeface="Times New Roman"/>
            </a:endParaRPr>
          </a:p>
          <a:p>
            <a:pPr indent="-342900" lvl="0" marL="457200" marR="0" rtl="0" algn="l">
              <a:lnSpc>
                <a:spcPct val="9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Hard disk: 256 GB or more.</a:t>
            </a:r>
            <a:endParaRPr sz="1800">
              <a:latin typeface="Times New Roman"/>
              <a:ea typeface="Times New Roman"/>
              <a:cs typeface="Times New Roman"/>
              <a:sym typeface="Times New Roman"/>
            </a:endParaRPr>
          </a:p>
          <a:p>
            <a:pPr indent="0" lvl="0" marL="0" marR="0" rtl="0" algn="l">
              <a:lnSpc>
                <a:spcPct val="90000"/>
              </a:lnSpc>
              <a:spcBef>
                <a:spcPts val="800"/>
              </a:spcBef>
              <a:spcAft>
                <a:spcPts val="0"/>
              </a:spcAft>
              <a:buNone/>
            </a:pPr>
            <a:r>
              <a:rPr lang="en" sz="1800">
                <a:latin typeface="Times New Roman"/>
                <a:ea typeface="Times New Roman"/>
                <a:cs typeface="Times New Roman"/>
                <a:sym typeface="Times New Roman"/>
              </a:rPr>
              <a:t> SOFTWARE:</a:t>
            </a:r>
            <a:endParaRPr sz="1800">
              <a:latin typeface="Times New Roman"/>
              <a:ea typeface="Times New Roman"/>
              <a:cs typeface="Times New Roman"/>
              <a:sym typeface="Times New Roman"/>
            </a:endParaRPr>
          </a:p>
          <a:p>
            <a:pPr indent="-342900" lvl="0" marL="457200" marR="0" rtl="0" algn="l">
              <a:lnSpc>
                <a:spcPct val="90000"/>
              </a:lnSpc>
              <a:spcBef>
                <a:spcPts val="800"/>
              </a:spcBef>
              <a:spcAft>
                <a:spcPts val="0"/>
              </a:spcAft>
              <a:buSzPts val="1800"/>
              <a:buFont typeface="Times New Roman"/>
              <a:buChar char="•"/>
            </a:pPr>
            <a:r>
              <a:rPr lang="en" sz="1800">
                <a:latin typeface="Times New Roman"/>
                <a:ea typeface="Times New Roman"/>
                <a:cs typeface="Times New Roman"/>
                <a:sym typeface="Times New Roman"/>
              </a:rPr>
              <a:t>Operating System: Windows 10, 7, 8.</a:t>
            </a:r>
            <a:endParaRPr sz="1800">
              <a:latin typeface="Times New Roman"/>
              <a:ea typeface="Times New Roman"/>
              <a:cs typeface="Times New Roman"/>
              <a:sym typeface="Times New Roman"/>
            </a:endParaRPr>
          </a:p>
          <a:p>
            <a:pPr indent="-342900" lvl="0" marL="457200" marR="0" rtl="0" algn="l">
              <a:lnSpc>
                <a:spcPct val="9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IDE: Eclipse IDE</a:t>
            </a:r>
            <a:endParaRPr sz="1800">
              <a:latin typeface="Times New Roman"/>
              <a:ea typeface="Times New Roman"/>
              <a:cs typeface="Times New Roman"/>
              <a:sym typeface="Times New Roman"/>
            </a:endParaRPr>
          </a:p>
          <a:p>
            <a:pPr indent="-342900" lvl="0" marL="457200" marR="0" rtl="0" algn="l">
              <a:lnSpc>
                <a:spcPct val="9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Java Version: jdk 1.8</a:t>
            </a:r>
            <a:endParaRPr sz="1800">
              <a:latin typeface="Times New Roman"/>
              <a:ea typeface="Times New Roman"/>
              <a:cs typeface="Times New Roman"/>
              <a:sym typeface="Times New Roman"/>
            </a:endParaRPr>
          </a:p>
          <a:p>
            <a:pPr indent="-342900" lvl="0" marL="457200" marR="0" rtl="0" algn="l">
              <a:lnSpc>
                <a:spcPct val="9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Additional </a:t>
            </a:r>
            <a:r>
              <a:rPr lang="en" sz="1800">
                <a:latin typeface="Times New Roman"/>
                <a:ea typeface="Times New Roman"/>
                <a:cs typeface="Times New Roman"/>
                <a:sym typeface="Times New Roman"/>
              </a:rPr>
              <a:t>Libraries</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a:latin typeface="Times New Roman"/>
                <a:ea typeface="Times New Roman"/>
                <a:cs typeface="Times New Roman"/>
                <a:sym typeface="Times New Roman"/>
              </a:rPr>
              <a:t>Cloudsim-3.0.3.jar</a:t>
            </a:r>
            <a:endParaRPr>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a:latin typeface="Times New Roman"/>
                <a:ea typeface="Times New Roman"/>
                <a:cs typeface="Times New Roman"/>
                <a:sym typeface="Times New Roman"/>
              </a:rPr>
              <a:t>Cloudsim-3.0.3-sources.jar</a:t>
            </a:r>
            <a:endParaRPr>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a:latin typeface="Times New Roman"/>
                <a:ea typeface="Times New Roman"/>
                <a:cs typeface="Times New Roman"/>
                <a:sym typeface="Times New Roman"/>
              </a:rPr>
              <a:t>Cloudsim-examples-3.0.3.jar</a:t>
            </a:r>
            <a:endParaRPr>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a:latin typeface="Times New Roman"/>
                <a:ea typeface="Times New Roman"/>
                <a:cs typeface="Times New Roman"/>
                <a:sym typeface="Times New Roman"/>
              </a:rPr>
              <a:t>Cloudsim-examples-3.0.3-sources.jar</a:t>
            </a:r>
            <a:endParaRPr>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a:latin typeface="Times New Roman"/>
                <a:ea typeface="Times New Roman"/>
                <a:cs typeface="Times New Roman"/>
                <a:sym typeface="Times New Roman"/>
              </a:rPr>
              <a:t>Commons-math3-3.5.jar</a:t>
            </a:r>
            <a:endParaRPr>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a:latin typeface="Times New Roman"/>
                <a:ea typeface="Times New Roman"/>
                <a:cs typeface="Times New Roman"/>
                <a:sym typeface="Times New Roman"/>
              </a:rPr>
              <a:t>Guava-18.0.jar</a:t>
            </a:r>
            <a:endParaRPr>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a:latin typeface="Times New Roman"/>
                <a:ea typeface="Times New Roman"/>
                <a:cs typeface="Times New Roman"/>
                <a:sym typeface="Times New Roman"/>
              </a:rPr>
              <a:t>Json-simple-1.1.1.jar</a:t>
            </a:r>
            <a:endParaRPr/>
          </a:p>
        </p:txBody>
      </p:sp>
      <p:sp>
        <p:nvSpPr>
          <p:cNvPr id="158" name="Google Shape;158;p28"/>
          <p:cNvSpPr txBox="1"/>
          <p:nvPr>
            <p:ph type="title"/>
          </p:nvPr>
        </p:nvSpPr>
        <p:spPr>
          <a:xfrm>
            <a:off x="255896" y="261496"/>
            <a:ext cx="8577600" cy="31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Software Requirements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latin typeface="Times New Roman"/>
                <a:ea typeface="Times New Roman"/>
                <a:cs typeface="Times New Roman"/>
                <a:sym typeface="Times New Roman"/>
              </a:rPr>
              <a:t>SCENARIO 1 TOPOLOGY</a:t>
            </a:r>
            <a:endParaRPr>
              <a:latin typeface="Times New Roman"/>
              <a:ea typeface="Times New Roman"/>
              <a:cs typeface="Times New Roman"/>
              <a:sym typeface="Times New Roman"/>
            </a:endParaRPr>
          </a:p>
        </p:txBody>
      </p:sp>
      <p:sp>
        <p:nvSpPr>
          <p:cNvPr id="164" name="Google Shape;164;p29"/>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65" name="Google Shape;165;p29"/>
          <p:cNvPicPr preferRelativeResize="0"/>
          <p:nvPr/>
        </p:nvPicPr>
        <p:blipFill>
          <a:blip r:embed="rId3">
            <a:alphaModFix/>
          </a:blip>
          <a:stretch>
            <a:fillRect/>
          </a:stretch>
        </p:blipFill>
        <p:spPr>
          <a:xfrm>
            <a:off x="909824" y="721263"/>
            <a:ext cx="7324348" cy="387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latin typeface="Times New Roman"/>
                <a:ea typeface="Times New Roman"/>
                <a:cs typeface="Times New Roman"/>
                <a:sym typeface="Times New Roman"/>
              </a:rPr>
              <a:t>SCENARIO 2 TOPOLOGY</a:t>
            </a:r>
            <a:endParaRPr>
              <a:latin typeface="Times New Roman"/>
              <a:ea typeface="Times New Roman"/>
              <a:cs typeface="Times New Roman"/>
              <a:sym typeface="Times New Roman"/>
            </a:endParaRPr>
          </a:p>
        </p:txBody>
      </p:sp>
      <p:sp>
        <p:nvSpPr>
          <p:cNvPr id="171" name="Google Shape;171;p30"/>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72" name="Google Shape;172;p30"/>
          <p:cNvPicPr preferRelativeResize="0"/>
          <p:nvPr/>
        </p:nvPicPr>
        <p:blipFill>
          <a:blip r:embed="rId3">
            <a:alphaModFix/>
          </a:blip>
          <a:stretch>
            <a:fillRect/>
          </a:stretch>
        </p:blipFill>
        <p:spPr>
          <a:xfrm>
            <a:off x="776700" y="743575"/>
            <a:ext cx="7590600" cy="3937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latin typeface="Times New Roman"/>
                <a:ea typeface="Times New Roman"/>
                <a:cs typeface="Times New Roman"/>
                <a:sym typeface="Times New Roman"/>
              </a:rPr>
              <a:t>SCENARIO 3 TOPOLOGY</a:t>
            </a:r>
            <a:endParaRPr>
              <a:latin typeface="Times New Roman"/>
              <a:ea typeface="Times New Roman"/>
              <a:cs typeface="Times New Roman"/>
              <a:sym typeface="Times New Roman"/>
            </a:endParaRPr>
          </a:p>
        </p:txBody>
      </p:sp>
      <p:sp>
        <p:nvSpPr>
          <p:cNvPr id="178" name="Google Shape;178;p31"/>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79" name="Google Shape;179;p31"/>
          <p:cNvPicPr preferRelativeResize="0"/>
          <p:nvPr/>
        </p:nvPicPr>
        <p:blipFill>
          <a:blip r:embed="rId3">
            <a:alphaModFix/>
          </a:blip>
          <a:stretch>
            <a:fillRect/>
          </a:stretch>
        </p:blipFill>
        <p:spPr>
          <a:xfrm>
            <a:off x="870863" y="708676"/>
            <a:ext cx="7402276" cy="3886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255896" y="261496"/>
            <a:ext cx="8577617" cy="316081"/>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Methodology</a:t>
            </a:r>
            <a:endParaRPr/>
          </a:p>
        </p:txBody>
      </p:sp>
      <p:sp>
        <p:nvSpPr>
          <p:cNvPr id="185" name="Google Shape;185;p32"/>
          <p:cNvSpPr txBox="1"/>
          <p:nvPr>
            <p:ph idx="12" type="sldNum"/>
          </p:nvPr>
        </p:nvSpPr>
        <p:spPr>
          <a:xfrm>
            <a:off x="86967" y="4859063"/>
            <a:ext cx="569015"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86" name="Google Shape;186;p32"/>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368300" lvl="0" marL="457200" rtl="0" algn="l">
              <a:lnSpc>
                <a:spcPct val="90000"/>
              </a:lnSpc>
              <a:spcBef>
                <a:spcPts val="800"/>
              </a:spcBef>
              <a:spcAft>
                <a:spcPts val="0"/>
              </a:spcAft>
              <a:buSzPts val="2200"/>
              <a:buFont typeface="Times New Roman"/>
              <a:buChar char="•"/>
            </a:pPr>
            <a:r>
              <a:rPr lang="en" sz="2200">
                <a:latin typeface="Times New Roman"/>
                <a:ea typeface="Times New Roman"/>
                <a:cs typeface="Times New Roman"/>
                <a:sym typeface="Times New Roman"/>
              </a:rPr>
              <a:t>Define</a:t>
            </a:r>
            <a:r>
              <a:rPr lang="en" sz="2200">
                <a:latin typeface="Times New Roman"/>
                <a:ea typeface="Times New Roman"/>
                <a:cs typeface="Times New Roman"/>
                <a:sym typeface="Times New Roman"/>
              </a:rPr>
              <a:t> requirements of the system: key parameters to monitor - Blood pressure, Temperature, Heart rate</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Model the fog computing </a:t>
            </a:r>
            <a:r>
              <a:rPr lang="en" sz="2200">
                <a:latin typeface="Times New Roman"/>
                <a:ea typeface="Times New Roman"/>
                <a:cs typeface="Times New Roman"/>
                <a:sym typeface="Times New Roman"/>
              </a:rPr>
              <a:t>architecture: design the basic topology of the fog devices to include at every tier, define characteristics and behaviours for every device (sensor, server, cloud, etc.).</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Select simulation tool =&gt; iFogSim</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Develop Simulation Scenarios:</a:t>
            </a:r>
            <a:endParaRPr sz="2200">
              <a:latin typeface="Times New Roman"/>
              <a:ea typeface="Times New Roman"/>
              <a:cs typeface="Times New Roman"/>
              <a:sym typeface="Times New Roman"/>
            </a:endParaRPr>
          </a:p>
          <a:p>
            <a:pPr indent="0" lvl="0" marL="457200" rtl="0" algn="l">
              <a:lnSpc>
                <a:spcPct val="90000"/>
              </a:lnSpc>
              <a:spcBef>
                <a:spcPts val="800"/>
              </a:spcBef>
              <a:spcAft>
                <a:spcPts val="0"/>
              </a:spcAft>
              <a:buNone/>
            </a:pPr>
            <a:r>
              <a:rPr lang="en" sz="2200">
                <a:latin typeface="Times New Roman"/>
                <a:ea typeface="Times New Roman"/>
                <a:cs typeface="Times New Roman"/>
                <a:sym typeface="Times New Roman"/>
              </a:rPr>
              <a:t>Create simulation scenarios that represent real-world healthcare scenarios for pregnant women. Define factors such as the number of pregnant women being monitored, their locations, and the frequency of health parameter readings.</a:t>
            </a:r>
            <a:endParaRPr sz="2200">
              <a:latin typeface="Times New Roman"/>
              <a:ea typeface="Times New Roman"/>
              <a:cs typeface="Times New Roman"/>
              <a:sym typeface="Times New Roman"/>
            </a:endParaRPr>
          </a:p>
          <a:p>
            <a:pPr indent="0" lvl="0" marL="457200" rtl="0" algn="l">
              <a:lnSpc>
                <a:spcPct val="90000"/>
              </a:lnSpc>
              <a:spcBef>
                <a:spcPts val="800"/>
              </a:spcBef>
              <a:spcAft>
                <a:spcPts val="0"/>
              </a:spcAft>
              <a:buNone/>
            </a:pPr>
            <a:r>
              <a:t/>
            </a:r>
            <a:endParaRPr sz="17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Methodology</a:t>
            </a:r>
            <a:endParaRPr/>
          </a:p>
        </p:txBody>
      </p:sp>
      <p:sp>
        <p:nvSpPr>
          <p:cNvPr id="192" name="Google Shape;192;p33"/>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93" name="Google Shape;193;p33"/>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368300" lvl="0" marL="457200" rtl="0" algn="l">
              <a:spcBef>
                <a:spcPts val="800"/>
              </a:spcBef>
              <a:spcAft>
                <a:spcPts val="0"/>
              </a:spcAft>
              <a:buSzPts val="2200"/>
              <a:buFont typeface="Times New Roman"/>
              <a:buChar char="•"/>
            </a:pPr>
            <a:r>
              <a:rPr lang="en" sz="2200">
                <a:latin typeface="Times New Roman"/>
                <a:ea typeface="Times New Roman"/>
                <a:cs typeface="Times New Roman"/>
                <a:sym typeface="Times New Roman"/>
              </a:rPr>
              <a:t>Implement communication models: to simulate data transmission between IoT devices, fog nodes, and cloud servers (network latency, bandwidth, etc. values need to be defined for the respective sensor)</a:t>
            </a:r>
            <a:endParaRPr sz="17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Run Simulations and Analyze Results:</a:t>
            </a:r>
            <a:endParaRPr sz="2200">
              <a:latin typeface="Times New Roman"/>
              <a:ea typeface="Times New Roman"/>
              <a:cs typeface="Times New Roman"/>
              <a:sym typeface="Times New Roman"/>
            </a:endParaRPr>
          </a:p>
          <a:p>
            <a:pPr indent="0" lvl="0" marL="457200" rtl="0" algn="l">
              <a:lnSpc>
                <a:spcPct val="90000"/>
              </a:lnSpc>
              <a:spcBef>
                <a:spcPts val="800"/>
              </a:spcBef>
              <a:spcAft>
                <a:spcPts val="0"/>
              </a:spcAft>
              <a:buNone/>
            </a:pPr>
            <a:r>
              <a:rPr lang="en" sz="2200">
                <a:latin typeface="Times New Roman"/>
                <a:ea typeface="Times New Roman"/>
                <a:cs typeface="Times New Roman"/>
                <a:sym typeface="Times New Roman"/>
              </a:rPr>
              <a:t>performance metrics: response time, throughput, and resource utilization. </a:t>
            </a:r>
            <a:endParaRPr sz="2200">
              <a:latin typeface="Times New Roman"/>
              <a:ea typeface="Times New Roman"/>
              <a:cs typeface="Times New Roman"/>
              <a:sym typeface="Times New Roman"/>
            </a:endParaRPr>
          </a:p>
          <a:p>
            <a:pPr indent="-368300" lvl="0" marL="457200" rtl="0" algn="l">
              <a:lnSpc>
                <a:spcPct val="90000"/>
              </a:lnSpc>
              <a:spcBef>
                <a:spcPts val="800"/>
              </a:spcBef>
              <a:spcAft>
                <a:spcPts val="0"/>
              </a:spcAft>
              <a:buSzPts val="2200"/>
              <a:buFont typeface="Times New Roman"/>
              <a:buChar char="•"/>
            </a:pPr>
            <a:r>
              <a:rPr lang="en" sz="2200">
                <a:latin typeface="Times New Roman"/>
                <a:ea typeface="Times New Roman"/>
                <a:cs typeface="Times New Roman"/>
                <a:sym typeface="Times New Roman"/>
              </a:rPr>
              <a:t>Optimize and Refine:</a:t>
            </a:r>
            <a:endParaRPr sz="2200">
              <a:latin typeface="Times New Roman"/>
              <a:ea typeface="Times New Roman"/>
              <a:cs typeface="Times New Roman"/>
              <a:sym typeface="Times New Roman"/>
            </a:endParaRPr>
          </a:p>
          <a:p>
            <a:pPr indent="0" lvl="0" marL="457200" rtl="0" algn="l">
              <a:lnSpc>
                <a:spcPct val="90000"/>
              </a:lnSpc>
              <a:spcBef>
                <a:spcPts val="800"/>
              </a:spcBef>
              <a:spcAft>
                <a:spcPts val="0"/>
              </a:spcAft>
              <a:buNone/>
            </a:pPr>
            <a:r>
              <a:rPr lang="en" sz="2200">
                <a:latin typeface="Times New Roman"/>
                <a:ea typeface="Times New Roman"/>
                <a:cs typeface="Times New Roman"/>
                <a:sym typeface="Times New Roman"/>
              </a:rPr>
              <a:t>Iterate on the simulation design, adjusting parameters as needed to optimize the performance of the smart healthcare system and the total energy consumed. </a:t>
            </a:r>
            <a:endParaRPr sz="2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Methodology</a:t>
            </a:r>
            <a:endParaRPr/>
          </a:p>
        </p:txBody>
      </p:sp>
      <p:sp>
        <p:nvSpPr>
          <p:cNvPr id="199" name="Google Shape;199;p34"/>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00" name="Google Shape;200;p34"/>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lnSpcReduction="10000"/>
          </a:bodyPr>
          <a:lstStyle/>
          <a:p>
            <a:pPr indent="-368300" lvl="0" marL="457200" rtl="0" algn="l">
              <a:lnSpc>
                <a:spcPct val="90000"/>
              </a:lnSpc>
              <a:spcBef>
                <a:spcPts val="800"/>
              </a:spcBef>
              <a:spcAft>
                <a:spcPts val="0"/>
              </a:spcAft>
              <a:buSzPts val="2200"/>
              <a:buFont typeface="Times New Roman"/>
              <a:buChar char="•"/>
            </a:pPr>
            <a:r>
              <a:rPr lang="en" sz="2200">
                <a:latin typeface="Times New Roman"/>
                <a:ea typeface="Times New Roman"/>
                <a:cs typeface="Times New Roman"/>
                <a:sym typeface="Times New Roman"/>
              </a:rPr>
              <a:t>Efficient Fog Design: The topology designed is now implemented in the iFogSim environment</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Key Fog Device Characteristics: Fog devices are defined with processing power (MIPS), storage (RAM), bandwidth, and hierarchical level.</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Network Hierarchy: The network includes cloud (tier 0), proxy server (tier 1), area fog nodes (tier 2), and sensor fog devices.</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Load balancing policies in iFogSim: </a:t>
            </a:r>
            <a:endParaRPr sz="2200">
              <a:latin typeface="Times New Roman"/>
              <a:ea typeface="Times New Roman"/>
              <a:cs typeface="Times New Roman"/>
              <a:sym typeface="Times New Roman"/>
            </a:endParaRPr>
          </a:p>
          <a:p>
            <a:pPr indent="0" lvl="0" marL="914400" rtl="0" algn="l">
              <a:lnSpc>
                <a:spcPct val="90000"/>
              </a:lnSpc>
              <a:spcBef>
                <a:spcPts val="800"/>
              </a:spcBef>
              <a:spcAft>
                <a:spcPts val="0"/>
              </a:spcAft>
              <a:buNone/>
            </a:pPr>
            <a:r>
              <a:rPr lang="en" sz="2200">
                <a:latin typeface="Times New Roman"/>
                <a:ea typeface="Times New Roman"/>
                <a:cs typeface="Times New Roman"/>
                <a:sym typeface="Times New Roman"/>
              </a:rPr>
              <a:t>ModulePlacementMapping, </a:t>
            </a:r>
            <a:endParaRPr sz="2200">
              <a:latin typeface="Times New Roman"/>
              <a:ea typeface="Times New Roman"/>
              <a:cs typeface="Times New Roman"/>
              <a:sym typeface="Times New Roman"/>
            </a:endParaRPr>
          </a:p>
          <a:p>
            <a:pPr indent="0" lvl="0" marL="914400" rtl="0" algn="l">
              <a:lnSpc>
                <a:spcPct val="90000"/>
              </a:lnSpc>
              <a:spcBef>
                <a:spcPts val="800"/>
              </a:spcBef>
              <a:spcAft>
                <a:spcPts val="0"/>
              </a:spcAft>
              <a:buNone/>
            </a:pPr>
            <a:r>
              <a:rPr lang="en" sz="2200">
                <a:latin typeface="Times New Roman"/>
                <a:ea typeface="Times New Roman"/>
                <a:cs typeface="Times New Roman"/>
                <a:sym typeface="Times New Roman"/>
              </a:rPr>
              <a:t>ModulePlacementEdgewards, </a:t>
            </a:r>
            <a:endParaRPr sz="2200">
              <a:latin typeface="Times New Roman"/>
              <a:ea typeface="Times New Roman"/>
              <a:cs typeface="Times New Roman"/>
              <a:sym typeface="Times New Roman"/>
            </a:endParaRPr>
          </a:p>
          <a:p>
            <a:pPr indent="0" lvl="0" marL="914400" rtl="0" algn="l">
              <a:lnSpc>
                <a:spcPct val="90000"/>
              </a:lnSpc>
              <a:spcBef>
                <a:spcPts val="800"/>
              </a:spcBef>
              <a:spcAft>
                <a:spcPts val="0"/>
              </a:spcAft>
              <a:buNone/>
            </a:pPr>
            <a:r>
              <a:rPr lang="en" sz="2200">
                <a:latin typeface="Times New Roman"/>
                <a:ea typeface="Times New Roman"/>
                <a:cs typeface="Times New Roman"/>
                <a:sym typeface="Times New Roman"/>
              </a:rPr>
              <a:t>ModulePlacementOnlyCloud, </a:t>
            </a:r>
            <a:endParaRPr sz="2200">
              <a:latin typeface="Times New Roman"/>
              <a:ea typeface="Times New Roman"/>
              <a:cs typeface="Times New Roman"/>
              <a:sym typeface="Times New Roman"/>
            </a:endParaRPr>
          </a:p>
          <a:p>
            <a:pPr indent="0" lvl="0" marL="914400" rtl="0" algn="l">
              <a:lnSpc>
                <a:spcPct val="90000"/>
              </a:lnSpc>
              <a:spcBef>
                <a:spcPts val="800"/>
              </a:spcBef>
              <a:spcAft>
                <a:spcPts val="0"/>
              </a:spcAft>
              <a:buNone/>
            </a:pPr>
            <a:r>
              <a:rPr lang="en" sz="2200">
                <a:latin typeface="Times New Roman"/>
                <a:ea typeface="Times New Roman"/>
                <a:cs typeface="Times New Roman"/>
                <a:sym typeface="Times New Roman"/>
              </a:rPr>
              <a:t>ModulePlacementGreedy</a:t>
            </a:r>
            <a:endParaRPr sz="22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255896" y="852942"/>
            <a:ext cx="8577617" cy="3681062"/>
          </a:xfrm>
          <a:prstGeom prst="rect">
            <a:avLst/>
          </a:prstGeom>
          <a:noFill/>
          <a:ln>
            <a:noFill/>
          </a:ln>
        </p:spPr>
        <p:txBody>
          <a:bodyPr anchorCtr="0" anchor="t" bIns="34275" lIns="68575" spcFirstLastPara="1" rIns="68575" wrap="square" tIns="34275">
            <a:normAutofit/>
          </a:bodyPr>
          <a:lstStyle/>
          <a:p>
            <a:pPr indent="-171450" lvl="0" marL="177800" rtl="0" algn="l">
              <a:lnSpc>
                <a:spcPct val="150000"/>
              </a:lnSpc>
              <a:spcBef>
                <a:spcPts val="0"/>
              </a:spcBef>
              <a:spcAft>
                <a:spcPts val="0"/>
              </a:spcAft>
              <a:buClr>
                <a:schemeClr val="dk1"/>
              </a:buClr>
              <a:buSzPts val="2100"/>
              <a:buChar char="•"/>
            </a:pPr>
            <a:r>
              <a:rPr lang="en">
                <a:latin typeface="Times New Roman"/>
                <a:ea typeface="Times New Roman"/>
                <a:cs typeface="Times New Roman"/>
                <a:sym typeface="Times New Roman"/>
              </a:rPr>
              <a:t>Motivation</a:t>
            </a:r>
            <a:endParaRPr>
              <a:latin typeface="Times New Roman"/>
              <a:ea typeface="Times New Roman"/>
              <a:cs typeface="Times New Roman"/>
              <a:sym typeface="Times New Roman"/>
            </a:endParaRPr>
          </a:p>
          <a:p>
            <a:pPr indent="-171450" lvl="0" marL="177800" rtl="0" algn="l">
              <a:lnSpc>
                <a:spcPct val="150000"/>
              </a:lnSpc>
              <a:spcBef>
                <a:spcPts val="0"/>
              </a:spcBef>
              <a:spcAft>
                <a:spcPts val="0"/>
              </a:spcAft>
              <a:buClr>
                <a:schemeClr val="dk1"/>
              </a:buClr>
              <a:buSzPts val="2100"/>
              <a:buChar char="•"/>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a:p>
            <a:pPr indent="-171450" lvl="0" marL="177800" rtl="0" algn="l">
              <a:lnSpc>
                <a:spcPct val="150000"/>
              </a:lnSpc>
              <a:spcBef>
                <a:spcPts val="0"/>
              </a:spcBef>
              <a:spcAft>
                <a:spcPts val="0"/>
              </a:spcAft>
              <a:buSzPts val="2100"/>
              <a:buFont typeface="Times New Roman"/>
              <a:buChar char="•"/>
            </a:pPr>
            <a:r>
              <a:rPr lang="en">
                <a:latin typeface="Times New Roman"/>
                <a:ea typeface="Times New Roman"/>
                <a:cs typeface="Times New Roman"/>
                <a:sym typeface="Times New Roman"/>
              </a:rPr>
              <a:t>Introducing the iFogSim Platform</a:t>
            </a:r>
            <a:endParaRPr>
              <a:latin typeface="Times New Roman"/>
              <a:ea typeface="Times New Roman"/>
              <a:cs typeface="Times New Roman"/>
              <a:sym typeface="Times New Roman"/>
            </a:endParaRPr>
          </a:p>
          <a:p>
            <a:pPr indent="-171450" lvl="0" marL="177800" rtl="0" algn="l">
              <a:lnSpc>
                <a:spcPct val="150000"/>
              </a:lnSpc>
              <a:spcBef>
                <a:spcPts val="0"/>
              </a:spcBef>
              <a:spcAft>
                <a:spcPts val="0"/>
              </a:spcAft>
              <a:buSzPts val="2100"/>
              <a:buFont typeface="Times New Roman"/>
              <a:buChar char="•"/>
            </a:pPr>
            <a:r>
              <a:rPr lang="en">
                <a:latin typeface="Times New Roman"/>
                <a:ea typeface="Times New Roman"/>
                <a:cs typeface="Times New Roman"/>
                <a:sym typeface="Times New Roman"/>
              </a:rPr>
              <a:t>Proposed Topology</a:t>
            </a:r>
            <a:endParaRPr>
              <a:latin typeface="Times New Roman"/>
              <a:ea typeface="Times New Roman"/>
              <a:cs typeface="Times New Roman"/>
              <a:sym typeface="Times New Roman"/>
            </a:endParaRPr>
          </a:p>
          <a:p>
            <a:pPr indent="-171450" lvl="0" marL="177800" rtl="0" algn="l">
              <a:lnSpc>
                <a:spcPct val="150000"/>
              </a:lnSpc>
              <a:spcBef>
                <a:spcPts val="0"/>
              </a:spcBef>
              <a:spcAft>
                <a:spcPts val="0"/>
              </a:spcAft>
              <a:buClr>
                <a:schemeClr val="dk1"/>
              </a:buClr>
              <a:buSzPts val="2100"/>
              <a:buChar char="•"/>
            </a:pPr>
            <a:r>
              <a:rPr lang="en">
                <a:latin typeface="Times New Roman"/>
                <a:ea typeface="Times New Roman"/>
                <a:cs typeface="Times New Roman"/>
                <a:sym typeface="Times New Roman"/>
              </a:rPr>
              <a:t>Background/ Literature Survey</a:t>
            </a:r>
            <a:endParaRPr>
              <a:latin typeface="Times New Roman"/>
              <a:ea typeface="Times New Roman"/>
              <a:cs typeface="Times New Roman"/>
              <a:sym typeface="Times New Roman"/>
            </a:endParaRPr>
          </a:p>
          <a:p>
            <a:pPr indent="-171450" lvl="0" marL="177800" rtl="0" algn="l">
              <a:lnSpc>
                <a:spcPct val="150000"/>
              </a:lnSpc>
              <a:spcBef>
                <a:spcPts val="0"/>
              </a:spcBef>
              <a:spcAft>
                <a:spcPts val="0"/>
              </a:spcAft>
              <a:buClr>
                <a:schemeClr val="dk1"/>
              </a:buClr>
              <a:buSzPts val="2100"/>
              <a:buChar char="•"/>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a:p>
            <a:pPr indent="-171450" lvl="0" marL="177800" rtl="0" algn="l">
              <a:lnSpc>
                <a:spcPct val="150000"/>
              </a:lnSpc>
              <a:spcBef>
                <a:spcPts val="0"/>
              </a:spcBef>
              <a:spcAft>
                <a:spcPts val="0"/>
              </a:spcAft>
              <a:buSzPts val="2100"/>
              <a:buFont typeface="Times New Roman"/>
              <a:buChar char="•"/>
            </a:pPr>
            <a:r>
              <a:rPr lang="en">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p:txBody>
      </p:sp>
      <p:sp>
        <p:nvSpPr>
          <p:cNvPr id="84" name="Google Shape;84;p17"/>
          <p:cNvSpPr txBox="1"/>
          <p:nvPr>
            <p:ph type="title"/>
          </p:nvPr>
        </p:nvSpPr>
        <p:spPr>
          <a:xfrm>
            <a:off x="255896" y="261496"/>
            <a:ext cx="8577617" cy="316081"/>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latin typeface="Times New Roman"/>
                <a:ea typeface="Times New Roman"/>
                <a:cs typeface="Times New Roman"/>
                <a:sym typeface="Times New Roman"/>
              </a:rPr>
              <a:t>Agenda</a:t>
            </a:r>
            <a:endParaRPr>
              <a:latin typeface="Times New Roman"/>
              <a:ea typeface="Times New Roman"/>
              <a:cs typeface="Times New Roman"/>
              <a:sym typeface="Times New Roman"/>
            </a:endParaRPr>
          </a:p>
        </p:txBody>
      </p:sp>
      <p:sp>
        <p:nvSpPr>
          <p:cNvPr id="85" name="Google Shape;85;p17"/>
          <p:cNvSpPr txBox="1"/>
          <p:nvPr>
            <p:ph idx="12" type="sldNum"/>
          </p:nvPr>
        </p:nvSpPr>
        <p:spPr>
          <a:xfrm>
            <a:off x="86967" y="4859063"/>
            <a:ext cx="569015"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Methodology</a:t>
            </a:r>
            <a:endParaRPr/>
          </a:p>
        </p:txBody>
      </p:sp>
      <p:sp>
        <p:nvSpPr>
          <p:cNvPr id="206" name="Google Shape;206;p35"/>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07" name="Google Shape;207;p35"/>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368300" lvl="0" marL="457200" rtl="0" algn="l">
              <a:spcBef>
                <a:spcPts val="800"/>
              </a:spcBef>
              <a:spcAft>
                <a:spcPts val="0"/>
              </a:spcAft>
              <a:buSzPts val="2200"/>
              <a:buFont typeface="Times New Roman"/>
              <a:buChar char="•"/>
            </a:pPr>
            <a:r>
              <a:rPr lang="en" sz="2200">
                <a:latin typeface="Times New Roman"/>
                <a:ea typeface="Times New Roman"/>
                <a:cs typeface="Times New Roman"/>
                <a:sym typeface="Times New Roman"/>
              </a:rPr>
              <a:t>Module Placement Policy: The system utilizes Module Placement Edgewards (MPE) for:</a:t>
            </a:r>
            <a:endParaRPr sz="2200">
              <a:latin typeface="Times New Roman"/>
              <a:ea typeface="Times New Roman"/>
              <a:cs typeface="Times New Roman"/>
              <a:sym typeface="Times New Roman"/>
            </a:endParaRPr>
          </a:p>
          <a:p>
            <a:pPr indent="-368300" lvl="1" marL="13716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real-time processing, </a:t>
            </a:r>
            <a:endParaRPr sz="2200">
              <a:latin typeface="Times New Roman"/>
              <a:ea typeface="Times New Roman"/>
              <a:cs typeface="Times New Roman"/>
              <a:sym typeface="Times New Roman"/>
            </a:endParaRPr>
          </a:p>
          <a:p>
            <a:pPr indent="-368300" lvl="1" marL="13716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reduced network load,  </a:t>
            </a:r>
            <a:endParaRPr sz="2200">
              <a:latin typeface="Times New Roman"/>
              <a:ea typeface="Times New Roman"/>
              <a:cs typeface="Times New Roman"/>
              <a:sym typeface="Times New Roman"/>
            </a:endParaRPr>
          </a:p>
          <a:p>
            <a:pPr indent="-368300" lvl="1" marL="13716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potential privacy benefits.</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MPE prioritizes processing closer to sensors (edge devices) for faster analysis and decision-making.</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This approach minimizes data transmission latency and network congestion.</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Edge processing may also offer some privacy advantages.</a:t>
            </a:r>
            <a:endParaRPr sz="2200">
              <a:latin typeface="Times New Roman"/>
              <a:ea typeface="Times New Roman"/>
              <a:cs typeface="Times New Roman"/>
              <a:sym typeface="Times New Roman"/>
            </a:endParaRPr>
          </a:p>
          <a:p>
            <a:pPr indent="0" lvl="0" marL="914400" rtl="0" algn="l">
              <a:lnSpc>
                <a:spcPct val="90000"/>
              </a:lnSpc>
              <a:spcBef>
                <a:spcPts val="800"/>
              </a:spcBef>
              <a:spcAft>
                <a:spcPts val="0"/>
              </a:spcAft>
              <a:buNone/>
            </a:pPr>
            <a:r>
              <a:t/>
            </a:r>
            <a:endParaRPr sz="22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13" name="Google Shape;213;p36"/>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14" name="Google Shape;214;p36"/>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Three Fog Topologies Evaluated:</a:t>
            </a:r>
            <a:endParaRPr sz="2200">
              <a:latin typeface="Times New Roman"/>
              <a:ea typeface="Times New Roman"/>
              <a:cs typeface="Times New Roman"/>
              <a:sym typeface="Times New Roman"/>
            </a:endParaRPr>
          </a:p>
          <a:p>
            <a:pPr indent="-368300" lvl="0" marL="457200" rtl="0" algn="l">
              <a:lnSpc>
                <a:spcPct val="90000"/>
              </a:lnSpc>
              <a:spcBef>
                <a:spcPts val="800"/>
              </a:spcBef>
              <a:spcAft>
                <a:spcPts val="0"/>
              </a:spcAft>
              <a:buSzPts val="2200"/>
              <a:buFont typeface="Times New Roman"/>
              <a:buChar char="•"/>
            </a:pPr>
            <a:r>
              <a:rPr lang="en" sz="2200">
                <a:latin typeface="Times New Roman"/>
                <a:ea typeface="Times New Roman"/>
                <a:cs typeface="Times New Roman"/>
                <a:sym typeface="Times New Roman"/>
              </a:rPr>
              <a:t>Scenario 1: 4 areas with 3 sensors each (ECG, thermometer, sphygmomanometer)</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Scenario 2: 6 areas with 2 sensors each (ECG, thermometer)</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Scenario 3: 3 areas with 4 sensors each (2 ECGs, 2 thermometers)</a:t>
            </a:r>
            <a:endParaRPr sz="22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Key Performance Indicators (KPIs):</a:t>
            </a:r>
            <a:endParaRPr sz="2200">
              <a:latin typeface="Times New Roman"/>
              <a:ea typeface="Times New Roman"/>
              <a:cs typeface="Times New Roman"/>
              <a:sym typeface="Times New Roman"/>
            </a:endParaRPr>
          </a:p>
          <a:p>
            <a:pPr indent="-368300" lvl="0" marL="457200" rtl="0" algn="l">
              <a:lnSpc>
                <a:spcPct val="90000"/>
              </a:lnSpc>
              <a:spcBef>
                <a:spcPts val="800"/>
              </a:spcBef>
              <a:spcAft>
                <a:spcPts val="0"/>
              </a:spcAft>
              <a:buSzPts val="2200"/>
              <a:buFont typeface="Times New Roman"/>
              <a:buChar char="•"/>
            </a:pPr>
            <a:r>
              <a:rPr lang="en" sz="2200">
                <a:latin typeface="Times New Roman"/>
                <a:ea typeface="Times New Roman"/>
                <a:cs typeface="Times New Roman"/>
                <a:sym typeface="Times New Roman"/>
              </a:rPr>
              <a:t>Energy consumption at each node</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Total execution time for simulation</a:t>
            </a:r>
            <a:endParaRPr sz="22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Optimal Topology: Scenario 1</a:t>
            </a:r>
            <a:endParaRPr sz="2200">
              <a:latin typeface="Times New Roman"/>
              <a:ea typeface="Times New Roman"/>
              <a:cs typeface="Times New Roman"/>
              <a:sym typeface="Times New Roman"/>
            </a:endParaRPr>
          </a:p>
          <a:p>
            <a:pPr indent="-368300" lvl="0" marL="457200" rtl="0" algn="l">
              <a:lnSpc>
                <a:spcPct val="90000"/>
              </a:lnSpc>
              <a:spcBef>
                <a:spcPts val="800"/>
              </a:spcBef>
              <a:spcAft>
                <a:spcPts val="0"/>
              </a:spcAft>
              <a:buSzPts val="2200"/>
              <a:buFont typeface="Times New Roman"/>
              <a:buChar char="•"/>
            </a:pPr>
            <a:r>
              <a:rPr lang="en" sz="2200">
                <a:latin typeface="Times New Roman"/>
                <a:ea typeface="Times New Roman"/>
                <a:cs typeface="Times New Roman"/>
                <a:sym typeface="Times New Roman"/>
              </a:rPr>
              <a:t>Achieved balance between:</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Lower energy consumption compared to Scenarios 2 &amp; 3</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Faster execution time compared to Scenarios 2 &amp; 3</a:t>
            </a:r>
            <a:endParaRPr sz="22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20" name="Google Shape;220;p37"/>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21" name="Google Shape;221;p37"/>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Drawbacks of Other Scenarios:</a:t>
            </a:r>
            <a:endParaRPr sz="2200">
              <a:latin typeface="Times New Roman"/>
              <a:ea typeface="Times New Roman"/>
              <a:cs typeface="Times New Roman"/>
              <a:sym typeface="Times New Roman"/>
            </a:endParaRPr>
          </a:p>
          <a:p>
            <a:pPr indent="-357822" lvl="0" marL="457200" rtl="0" algn="l">
              <a:lnSpc>
                <a:spcPct val="90000"/>
              </a:lnSpc>
              <a:spcBef>
                <a:spcPts val="800"/>
              </a:spcBef>
              <a:spcAft>
                <a:spcPts val="0"/>
              </a:spcAft>
              <a:buSzPct val="100000"/>
              <a:buFont typeface="Times New Roman"/>
              <a:buChar char="•"/>
            </a:pPr>
            <a:r>
              <a:rPr lang="en" sz="2200">
                <a:latin typeface="Times New Roman"/>
                <a:ea typeface="Times New Roman"/>
                <a:cs typeface="Times New Roman"/>
                <a:sym typeface="Times New Roman"/>
              </a:rPr>
              <a:t>Scenario 2: Increased execution time due to more fog nodes</a:t>
            </a:r>
            <a:endParaRPr sz="2200">
              <a:latin typeface="Times New Roman"/>
              <a:ea typeface="Times New Roman"/>
              <a:cs typeface="Times New Roman"/>
              <a:sym typeface="Times New Roman"/>
            </a:endParaRPr>
          </a:p>
          <a:p>
            <a:pPr indent="-357822" lvl="0" marL="457200" rtl="0" algn="l">
              <a:lnSpc>
                <a:spcPct val="90000"/>
              </a:lnSpc>
              <a:spcBef>
                <a:spcPts val="0"/>
              </a:spcBef>
              <a:spcAft>
                <a:spcPts val="0"/>
              </a:spcAft>
              <a:buSzPct val="100000"/>
              <a:buFont typeface="Times New Roman"/>
              <a:buChar char="•"/>
            </a:pPr>
            <a:r>
              <a:rPr lang="en" sz="2200">
                <a:latin typeface="Times New Roman"/>
                <a:ea typeface="Times New Roman"/>
                <a:cs typeface="Times New Roman"/>
                <a:sym typeface="Times New Roman"/>
              </a:rPr>
              <a:t>Scenario 3: Higher energy consumption compared to Scenario 1</a:t>
            </a:r>
            <a:endParaRPr sz="22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Impact of High Energy Consumption:</a:t>
            </a:r>
            <a:endParaRPr sz="2200">
              <a:latin typeface="Times New Roman"/>
              <a:ea typeface="Times New Roman"/>
              <a:cs typeface="Times New Roman"/>
              <a:sym typeface="Times New Roman"/>
            </a:endParaRPr>
          </a:p>
          <a:p>
            <a:pPr indent="-357822" lvl="0" marL="457200" rtl="0" algn="l">
              <a:lnSpc>
                <a:spcPct val="90000"/>
              </a:lnSpc>
              <a:spcBef>
                <a:spcPts val="800"/>
              </a:spcBef>
              <a:spcAft>
                <a:spcPts val="0"/>
              </a:spcAft>
              <a:buSzPct val="100000"/>
              <a:buFont typeface="Times New Roman"/>
              <a:buChar char="•"/>
            </a:pPr>
            <a:r>
              <a:rPr lang="en" sz="2200">
                <a:latin typeface="Times New Roman"/>
                <a:ea typeface="Times New Roman"/>
                <a:cs typeface="Times New Roman"/>
                <a:sym typeface="Times New Roman"/>
              </a:rPr>
              <a:t>Increased operational costs</a:t>
            </a:r>
            <a:endParaRPr sz="2200">
              <a:latin typeface="Times New Roman"/>
              <a:ea typeface="Times New Roman"/>
              <a:cs typeface="Times New Roman"/>
              <a:sym typeface="Times New Roman"/>
            </a:endParaRPr>
          </a:p>
          <a:p>
            <a:pPr indent="-357822" lvl="0" marL="457200" rtl="0" algn="l">
              <a:lnSpc>
                <a:spcPct val="90000"/>
              </a:lnSpc>
              <a:spcBef>
                <a:spcPts val="0"/>
              </a:spcBef>
              <a:spcAft>
                <a:spcPts val="0"/>
              </a:spcAft>
              <a:buSzPct val="100000"/>
              <a:buFont typeface="Times New Roman"/>
              <a:buChar char="•"/>
            </a:pPr>
            <a:r>
              <a:rPr lang="en" sz="2200">
                <a:latin typeface="Times New Roman"/>
                <a:ea typeface="Times New Roman"/>
                <a:cs typeface="Times New Roman"/>
                <a:sym typeface="Times New Roman"/>
              </a:rPr>
              <a:t>Reduced sustainability</a:t>
            </a:r>
            <a:endParaRPr sz="2200">
              <a:latin typeface="Times New Roman"/>
              <a:ea typeface="Times New Roman"/>
              <a:cs typeface="Times New Roman"/>
              <a:sym typeface="Times New Roman"/>
            </a:endParaRPr>
          </a:p>
          <a:p>
            <a:pPr indent="-357822" lvl="0" marL="457200" rtl="0" algn="l">
              <a:lnSpc>
                <a:spcPct val="90000"/>
              </a:lnSpc>
              <a:spcBef>
                <a:spcPts val="0"/>
              </a:spcBef>
              <a:spcAft>
                <a:spcPts val="0"/>
              </a:spcAft>
              <a:buSzPct val="100000"/>
              <a:buFont typeface="Times New Roman"/>
              <a:buChar char="•"/>
            </a:pPr>
            <a:r>
              <a:rPr lang="en" sz="2200">
                <a:latin typeface="Times New Roman"/>
                <a:ea typeface="Times New Roman"/>
                <a:cs typeface="Times New Roman"/>
                <a:sym typeface="Times New Roman"/>
              </a:rPr>
              <a:t>Energy management challenges (thermal throttling)</a:t>
            </a:r>
            <a:endParaRPr sz="2200">
              <a:latin typeface="Times New Roman"/>
              <a:ea typeface="Times New Roman"/>
              <a:cs typeface="Times New Roman"/>
              <a:sym typeface="Times New Roman"/>
            </a:endParaRPr>
          </a:p>
          <a:p>
            <a:pPr indent="0" lvl="0" marL="0" rtl="0" algn="l">
              <a:spcBef>
                <a:spcPts val="800"/>
              </a:spcBef>
              <a:spcAft>
                <a:spcPts val="0"/>
              </a:spcAft>
              <a:buNone/>
            </a:pPr>
            <a:r>
              <a:rPr lang="en" sz="2200">
                <a:latin typeface="Times New Roman"/>
                <a:ea typeface="Times New Roman"/>
                <a:cs typeface="Times New Roman"/>
                <a:sym typeface="Times New Roman"/>
              </a:rPr>
              <a:t>Impact of High Execution Time:</a:t>
            </a:r>
            <a:endParaRPr sz="2200">
              <a:latin typeface="Times New Roman"/>
              <a:ea typeface="Times New Roman"/>
              <a:cs typeface="Times New Roman"/>
              <a:sym typeface="Times New Roman"/>
            </a:endParaRPr>
          </a:p>
          <a:p>
            <a:pPr indent="-357822" lvl="0" marL="457200" rtl="0" algn="l">
              <a:spcBef>
                <a:spcPts val="800"/>
              </a:spcBef>
              <a:spcAft>
                <a:spcPts val="0"/>
              </a:spcAft>
              <a:buSzPct val="100000"/>
              <a:buFont typeface="Times New Roman"/>
              <a:buChar char="•"/>
            </a:pPr>
            <a:r>
              <a:rPr lang="en" sz="2200">
                <a:latin typeface="Times New Roman"/>
                <a:ea typeface="Times New Roman"/>
                <a:cs typeface="Times New Roman"/>
                <a:sym typeface="Times New Roman"/>
              </a:rPr>
              <a:t>Delay in making decisions</a:t>
            </a:r>
            <a:endParaRPr sz="2200">
              <a:latin typeface="Times New Roman"/>
              <a:ea typeface="Times New Roman"/>
              <a:cs typeface="Times New Roman"/>
              <a:sym typeface="Times New Roman"/>
            </a:endParaRPr>
          </a:p>
          <a:p>
            <a:pPr indent="-357822" lvl="0" marL="457200" rtl="0" algn="l">
              <a:spcBef>
                <a:spcPts val="0"/>
              </a:spcBef>
              <a:spcAft>
                <a:spcPts val="0"/>
              </a:spcAft>
              <a:buSzPct val="100000"/>
              <a:buFont typeface="Times New Roman"/>
              <a:buChar char="•"/>
            </a:pPr>
            <a:r>
              <a:rPr lang="en" sz="2200">
                <a:latin typeface="Times New Roman"/>
                <a:ea typeface="Times New Roman"/>
                <a:cs typeface="Times New Roman"/>
                <a:sym typeface="Times New Roman"/>
              </a:rPr>
              <a:t>Reduced system throughput</a:t>
            </a:r>
            <a:endParaRPr sz="2200">
              <a:latin typeface="Times New Roman"/>
              <a:ea typeface="Times New Roman"/>
              <a:cs typeface="Times New Roman"/>
              <a:sym typeface="Times New Roman"/>
            </a:endParaRPr>
          </a:p>
          <a:p>
            <a:pPr indent="-357822" lvl="0" marL="457200" rtl="0" algn="l">
              <a:spcBef>
                <a:spcPts val="0"/>
              </a:spcBef>
              <a:spcAft>
                <a:spcPts val="0"/>
              </a:spcAft>
              <a:buSzPct val="100000"/>
              <a:buFont typeface="Times New Roman"/>
              <a:buChar char="•"/>
            </a:pPr>
            <a:r>
              <a:rPr lang="en" sz="2200">
                <a:latin typeface="Times New Roman"/>
                <a:ea typeface="Times New Roman"/>
                <a:cs typeface="Times New Roman"/>
                <a:sym typeface="Times New Roman"/>
              </a:rPr>
              <a:t>Increased network latency</a:t>
            </a:r>
            <a:endParaRPr sz="22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Overall impact on the system:</a:t>
            </a:r>
            <a:endParaRPr sz="2200">
              <a:latin typeface="Times New Roman"/>
              <a:ea typeface="Times New Roman"/>
              <a:cs typeface="Times New Roman"/>
              <a:sym typeface="Times New Roman"/>
            </a:endParaRPr>
          </a:p>
          <a:p>
            <a:pPr indent="-357822" lvl="0" marL="457200" rtl="0" algn="l">
              <a:lnSpc>
                <a:spcPct val="90000"/>
              </a:lnSpc>
              <a:spcBef>
                <a:spcPts val="800"/>
              </a:spcBef>
              <a:spcAft>
                <a:spcPts val="0"/>
              </a:spcAft>
              <a:buSzPct val="100000"/>
              <a:buFont typeface="Times New Roman"/>
              <a:buChar char="•"/>
            </a:pPr>
            <a:r>
              <a:rPr lang="en" sz="2200">
                <a:latin typeface="Times New Roman"/>
                <a:ea typeface="Times New Roman"/>
                <a:cs typeface="Times New Roman"/>
                <a:sym typeface="Times New Roman"/>
              </a:rPr>
              <a:t>Degraded system performance</a:t>
            </a:r>
            <a:endParaRPr sz="2200">
              <a:latin typeface="Times New Roman"/>
              <a:ea typeface="Times New Roman"/>
              <a:cs typeface="Times New Roman"/>
              <a:sym typeface="Times New Roman"/>
            </a:endParaRPr>
          </a:p>
          <a:p>
            <a:pPr indent="-357822" lvl="0" marL="457200" rtl="0" algn="l">
              <a:lnSpc>
                <a:spcPct val="90000"/>
              </a:lnSpc>
              <a:spcBef>
                <a:spcPts val="0"/>
              </a:spcBef>
              <a:spcAft>
                <a:spcPts val="0"/>
              </a:spcAft>
              <a:buSzPct val="100000"/>
              <a:buFont typeface="Times New Roman"/>
              <a:buChar char="•"/>
            </a:pPr>
            <a:r>
              <a:rPr lang="en" sz="2200">
                <a:latin typeface="Times New Roman"/>
                <a:ea typeface="Times New Roman"/>
                <a:cs typeface="Times New Roman"/>
                <a:sym typeface="Times New Roman"/>
              </a:rPr>
              <a:t>Limited scalability</a:t>
            </a:r>
            <a:endParaRPr sz="2200">
              <a:latin typeface="Times New Roman"/>
              <a:ea typeface="Times New Roman"/>
              <a:cs typeface="Times New Roman"/>
              <a:sym typeface="Times New Roman"/>
            </a:endParaRPr>
          </a:p>
          <a:p>
            <a:pPr indent="-357822" lvl="0" marL="457200" rtl="0" algn="l">
              <a:lnSpc>
                <a:spcPct val="90000"/>
              </a:lnSpc>
              <a:spcBef>
                <a:spcPts val="0"/>
              </a:spcBef>
              <a:spcAft>
                <a:spcPts val="0"/>
              </a:spcAft>
              <a:buSzPct val="100000"/>
              <a:buFont typeface="Times New Roman"/>
              <a:buChar char="•"/>
            </a:pPr>
            <a:r>
              <a:rPr lang="en" sz="2200">
                <a:latin typeface="Times New Roman"/>
                <a:ea typeface="Times New Roman"/>
                <a:cs typeface="Times New Roman"/>
                <a:sym typeface="Times New Roman"/>
              </a:rPr>
              <a:t>Decreased user experience (delays, outages)</a:t>
            </a:r>
            <a:endParaRPr sz="22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27" name="Google Shape;227;p38"/>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28" name="Google Shape;228;p38"/>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1:</a:t>
            </a:r>
            <a:br>
              <a:rPr lang="en"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229" name="Google Shape;229;p38"/>
          <p:cNvPicPr preferRelativeResize="0"/>
          <p:nvPr/>
        </p:nvPicPr>
        <p:blipFill rotWithShape="1">
          <a:blip r:embed="rId3">
            <a:alphaModFix/>
          </a:blip>
          <a:srcRect b="15268" l="0" r="64896" t="0"/>
          <a:stretch/>
        </p:blipFill>
        <p:spPr>
          <a:xfrm>
            <a:off x="1808231" y="625825"/>
            <a:ext cx="3621320" cy="4157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35" name="Google Shape;235;p39"/>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36" name="Google Shape;236;p39"/>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1:</a:t>
            </a:r>
            <a:br>
              <a:rPr lang="en"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237" name="Google Shape;237;p39"/>
          <p:cNvPicPr preferRelativeResize="0"/>
          <p:nvPr/>
        </p:nvPicPr>
        <p:blipFill rotWithShape="1">
          <a:blip r:embed="rId3">
            <a:alphaModFix/>
          </a:blip>
          <a:srcRect b="0" l="0" r="43607" t="0"/>
          <a:stretch/>
        </p:blipFill>
        <p:spPr>
          <a:xfrm>
            <a:off x="2109600" y="332500"/>
            <a:ext cx="5156552" cy="4326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43" name="Google Shape;243;p40"/>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44" name="Google Shape;244;p40"/>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1:</a:t>
            </a:r>
            <a:br>
              <a:rPr lang="en"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245" name="Google Shape;245;p40"/>
          <p:cNvPicPr preferRelativeResize="0"/>
          <p:nvPr/>
        </p:nvPicPr>
        <p:blipFill>
          <a:blip r:embed="rId3">
            <a:alphaModFix/>
          </a:blip>
          <a:stretch>
            <a:fillRect/>
          </a:stretch>
        </p:blipFill>
        <p:spPr>
          <a:xfrm>
            <a:off x="1829025" y="261500"/>
            <a:ext cx="6722350" cy="4466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51" name="Google Shape;251;p41"/>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52" name="Google Shape;252;p41"/>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2:</a:t>
            </a:r>
            <a:br>
              <a:rPr lang="en"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253" name="Google Shape;253;p41"/>
          <p:cNvPicPr preferRelativeResize="0"/>
          <p:nvPr/>
        </p:nvPicPr>
        <p:blipFill rotWithShape="1">
          <a:blip r:embed="rId3">
            <a:alphaModFix/>
          </a:blip>
          <a:srcRect b="0" l="0" r="68223" t="0"/>
          <a:stretch/>
        </p:blipFill>
        <p:spPr>
          <a:xfrm>
            <a:off x="2641915" y="430625"/>
            <a:ext cx="3232336" cy="43041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59" name="Google Shape;259;p42"/>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60" name="Google Shape;260;p42"/>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2:</a:t>
            </a:r>
            <a:br>
              <a:rPr lang="en"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261" name="Google Shape;261;p42"/>
          <p:cNvPicPr preferRelativeResize="0"/>
          <p:nvPr/>
        </p:nvPicPr>
        <p:blipFill rotWithShape="1">
          <a:blip r:embed="rId3">
            <a:alphaModFix/>
          </a:blip>
          <a:srcRect b="0" l="0" r="44915" t="0"/>
          <a:stretch/>
        </p:blipFill>
        <p:spPr>
          <a:xfrm>
            <a:off x="2381450" y="351475"/>
            <a:ext cx="5036924" cy="44405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67" name="Google Shape;267;p43"/>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68" name="Google Shape;268;p43"/>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2:</a:t>
            </a:r>
            <a:br>
              <a:rPr lang="en"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269" name="Google Shape;269;p43"/>
          <p:cNvPicPr preferRelativeResize="0"/>
          <p:nvPr/>
        </p:nvPicPr>
        <p:blipFill>
          <a:blip r:embed="rId3">
            <a:alphaModFix/>
          </a:blip>
          <a:stretch>
            <a:fillRect/>
          </a:stretch>
        </p:blipFill>
        <p:spPr>
          <a:xfrm>
            <a:off x="1807300" y="261488"/>
            <a:ext cx="6635351" cy="4408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75" name="Google Shape;275;p44"/>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76" name="Google Shape;276;p44"/>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3:</a:t>
            </a:r>
            <a:br>
              <a:rPr lang="en"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277" name="Google Shape;277;p44"/>
          <p:cNvPicPr preferRelativeResize="0"/>
          <p:nvPr/>
        </p:nvPicPr>
        <p:blipFill rotWithShape="1">
          <a:blip r:embed="rId3">
            <a:alphaModFix/>
          </a:blip>
          <a:srcRect b="0" l="0" r="72862" t="0"/>
          <a:stretch/>
        </p:blipFill>
        <p:spPr>
          <a:xfrm>
            <a:off x="2490175" y="587650"/>
            <a:ext cx="2825700" cy="406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255896" y="261496"/>
            <a:ext cx="8577617" cy="316081"/>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latin typeface="Times New Roman"/>
                <a:ea typeface="Times New Roman"/>
                <a:cs typeface="Times New Roman"/>
                <a:sym typeface="Times New Roman"/>
              </a:rPr>
              <a:t>Motivation</a:t>
            </a:r>
            <a:endParaRPr>
              <a:latin typeface="Times New Roman"/>
              <a:ea typeface="Times New Roman"/>
              <a:cs typeface="Times New Roman"/>
              <a:sym typeface="Times New Roman"/>
            </a:endParaRPr>
          </a:p>
        </p:txBody>
      </p:sp>
      <p:sp>
        <p:nvSpPr>
          <p:cNvPr id="91" name="Google Shape;91;p18"/>
          <p:cNvSpPr txBox="1"/>
          <p:nvPr>
            <p:ph idx="12" type="sldNum"/>
          </p:nvPr>
        </p:nvSpPr>
        <p:spPr>
          <a:xfrm>
            <a:off x="86967" y="4859063"/>
            <a:ext cx="569015"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92" name="Google Shape;92;p18"/>
          <p:cNvSpPr txBox="1"/>
          <p:nvPr>
            <p:ph idx="1" type="body"/>
          </p:nvPr>
        </p:nvSpPr>
        <p:spPr>
          <a:xfrm>
            <a:off x="255913" y="885150"/>
            <a:ext cx="8577600" cy="3860400"/>
          </a:xfrm>
          <a:prstGeom prst="rect">
            <a:avLst/>
          </a:prstGeom>
          <a:noFill/>
          <a:ln>
            <a:noFill/>
          </a:ln>
        </p:spPr>
        <p:txBody>
          <a:bodyPr anchorCtr="0" anchor="t" bIns="34275" lIns="68575" spcFirstLastPara="1" rIns="68575" wrap="square" tIns="34275">
            <a:normAutofit/>
          </a:bodyPr>
          <a:lstStyle/>
          <a:p>
            <a:pPr indent="-336550" lvl="0" marL="457200" rtl="0" algn="l">
              <a:lnSpc>
                <a:spcPct val="90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The shift towards continuous care places demands on </a:t>
            </a:r>
            <a:r>
              <a:rPr b="1" lang="en" sz="1700">
                <a:latin typeface="Times New Roman"/>
                <a:ea typeface="Times New Roman"/>
                <a:cs typeface="Times New Roman"/>
                <a:sym typeface="Times New Roman"/>
              </a:rPr>
              <a:t>long-term healthcare systems</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a:p>
            <a:pPr indent="-336550" lvl="0" marL="457200" rtl="0" algn="l">
              <a:lnSpc>
                <a:spcPct val="9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In regions with limited development individuals face challenges in accessing healthcare due to </a:t>
            </a:r>
            <a:r>
              <a:rPr b="1" lang="en" sz="1700">
                <a:latin typeface="Times New Roman"/>
                <a:ea typeface="Times New Roman"/>
                <a:cs typeface="Times New Roman"/>
                <a:sym typeface="Times New Roman"/>
              </a:rPr>
              <a:t>distance or cost</a:t>
            </a:r>
            <a:r>
              <a:rPr lang="en" sz="1700">
                <a:latin typeface="Times New Roman"/>
                <a:ea typeface="Times New Roman"/>
                <a:cs typeface="Times New Roman"/>
                <a:sym typeface="Times New Roman"/>
              </a:rPr>
              <a:t> associated with traveling to medical facilities.</a:t>
            </a:r>
            <a:endParaRPr sz="1700">
              <a:latin typeface="Times New Roman"/>
              <a:ea typeface="Times New Roman"/>
              <a:cs typeface="Times New Roman"/>
              <a:sym typeface="Times New Roman"/>
            </a:endParaRPr>
          </a:p>
          <a:p>
            <a:pPr indent="-336550" lvl="0" marL="457200" rtl="0" algn="l">
              <a:lnSpc>
                <a:spcPct val="9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Through the use of Internet of Things (IoT), e-health devices, and wearable technology, real-time tracking of an individual's health status can offer valuable insights, </a:t>
            </a:r>
            <a:r>
              <a:rPr b="1" lang="en" sz="1700">
                <a:latin typeface="Times New Roman"/>
                <a:ea typeface="Times New Roman"/>
                <a:cs typeface="Times New Roman"/>
                <a:sym typeface="Times New Roman"/>
              </a:rPr>
              <a:t>alarms, and alerts.</a:t>
            </a:r>
            <a:endParaRPr b="1" sz="17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t/>
            </a:r>
            <a:endParaRPr b="1" sz="1700">
              <a:latin typeface="Times New Roman"/>
              <a:ea typeface="Times New Roman"/>
              <a:cs typeface="Times New Roman"/>
              <a:sym typeface="Times New Roman"/>
            </a:endParaRPr>
          </a:p>
          <a:p>
            <a:pPr indent="-336550" lvl="0" marL="457200" rtl="0" algn="l">
              <a:lnSpc>
                <a:spcPct val="90000"/>
              </a:lnSpc>
              <a:spcBef>
                <a:spcPts val="800"/>
              </a:spcBef>
              <a:spcAft>
                <a:spcPts val="0"/>
              </a:spcAft>
              <a:buSzPts val="1700"/>
              <a:buFont typeface="Times New Roman"/>
              <a:buChar char="•"/>
            </a:pPr>
            <a:r>
              <a:rPr lang="en" sz="1700">
                <a:latin typeface="Times New Roman"/>
                <a:ea typeface="Times New Roman"/>
                <a:cs typeface="Times New Roman"/>
                <a:sym typeface="Times New Roman"/>
              </a:rPr>
              <a:t>Conducting data processing closer to the point of origin can guarantee the </a:t>
            </a:r>
            <a:r>
              <a:rPr b="1" lang="en" sz="1700">
                <a:latin typeface="Times New Roman"/>
                <a:ea typeface="Times New Roman"/>
                <a:cs typeface="Times New Roman"/>
                <a:sym typeface="Times New Roman"/>
              </a:rPr>
              <a:t>security</a:t>
            </a:r>
            <a:r>
              <a:rPr lang="en" sz="1700">
                <a:latin typeface="Times New Roman"/>
                <a:ea typeface="Times New Roman"/>
                <a:cs typeface="Times New Roman"/>
                <a:sym typeface="Times New Roman"/>
              </a:rPr>
              <a:t> of sensitive information exchanged between patients and healthcare providers. </a:t>
            </a:r>
            <a:endParaRPr sz="1700">
              <a:latin typeface="Times New Roman"/>
              <a:ea typeface="Times New Roman"/>
              <a:cs typeface="Times New Roman"/>
              <a:sym typeface="Times New Roman"/>
            </a:endParaRPr>
          </a:p>
          <a:p>
            <a:pPr indent="-336550" lvl="0" marL="457200" rtl="0" algn="l">
              <a:lnSpc>
                <a:spcPct val="9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The </a:t>
            </a:r>
            <a:r>
              <a:rPr b="1" lang="en" sz="1700">
                <a:latin typeface="Times New Roman"/>
                <a:ea typeface="Times New Roman"/>
                <a:cs typeface="Times New Roman"/>
                <a:sym typeface="Times New Roman"/>
              </a:rPr>
              <a:t>low latency</a:t>
            </a:r>
            <a:r>
              <a:rPr lang="en" sz="1700">
                <a:latin typeface="Times New Roman"/>
                <a:ea typeface="Times New Roman"/>
                <a:cs typeface="Times New Roman"/>
                <a:sym typeface="Times New Roman"/>
              </a:rPr>
              <a:t> features facilitate real-time alerts, which can be crucial in scenarios like potential strokes. </a:t>
            </a:r>
            <a:endParaRPr sz="1700">
              <a:latin typeface="Times New Roman"/>
              <a:ea typeface="Times New Roman"/>
              <a:cs typeface="Times New Roman"/>
              <a:sym typeface="Times New Roman"/>
            </a:endParaRPr>
          </a:p>
          <a:p>
            <a:pPr indent="-336550" lvl="0" marL="457200" rtl="0" algn="l">
              <a:lnSpc>
                <a:spcPct val="9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Additionally, fog computing has the potential to minimize costs and </a:t>
            </a:r>
            <a:r>
              <a:rPr b="1" lang="en" sz="1700">
                <a:latin typeface="Times New Roman"/>
                <a:ea typeface="Times New Roman"/>
                <a:cs typeface="Times New Roman"/>
                <a:sym typeface="Times New Roman"/>
              </a:rPr>
              <a:t>alleviate bandwidth </a:t>
            </a:r>
            <a:r>
              <a:rPr lang="en" sz="1700">
                <a:latin typeface="Times New Roman"/>
                <a:ea typeface="Times New Roman"/>
                <a:cs typeface="Times New Roman"/>
                <a:sym typeface="Times New Roman"/>
              </a:rPr>
              <a:t>pressures by handling data near its origin, thereby reducing the volume sent to healthcare providers and stored in secure locations.</a:t>
            </a:r>
            <a:endParaRPr sz="17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83" name="Google Shape;283;p45"/>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84" name="Google Shape;284;p45"/>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3:</a:t>
            </a:r>
            <a:br>
              <a:rPr lang="en"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285" name="Google Shape;285;p45"/>
          <p:cNvPicPr preferRelativeResize="0"/>
          <p:nvPr/>
        </p:nvPicPr>
        <p:blipFill rotWithShape="1">
          <a:blip r:embed="rId3">
            <a:alphaModFix/>
          </a:blip>
          <a:srcRect b="0" l="0" r="45510" t="0"/>
          <a:stretch/>
        </p:blipFill>
        <p:spPr>
          <a:xfrm>
            <a:off x="1923277" y="577700"/>
            <a:ext cx="5244972" cy="4060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91" name="Google Shape;291;p46"/>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92" name="Google Shape;292;p46"/>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3:</a:t>
            </a:r>
            <a:br>
              <a:rPr lang="en"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293" name="Google Shape;293;p46"/>
          <p:cNvPicPr preferRelativeResize="0"/>
          <p:nvPr/>
        </p:nvPicPr>
        <p:blipFill>
          <a:blip r:embed="rId3">
            <a:alphaModFix/>
          </a:blip>
          <a:stretch>
            <a:fillRect/>
          </a:stretch>
        </p:blipFill>
        <p:spPr>
          <a:xfrm>
            <a:off x="1839900" y="190450"/>
            <a:ext cx="6845225" cy="45442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Results</a:t>
            </a:r>
            <a:endParaRPr/>
          </a:p>
        </p:txBody>
      </p:sp>
      <p:sp>
        <p:nvSpPr>
          <p:cNvPr id="299" name="Google Shape;299;p47"/>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00" name="Google Shape;300;p47"/>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Comparison</a:t>
            </a:r>
            <a:r>
              <a:rPr lang="en" sz="2200">
                <a:latin typeface="Times New Roman"/>
                <a:ea typeface="Times New Roman"/>
                <a:cs typeface="Times New Roman"/>
                <a:sym typeface="Times New Roman"/>
              </a:rPr>
              <a:t> of evaluation metrics for all the three scenarios considered:</a:t>
            </a:r>
            <a:endParaRPr sz="2200">
              <a:latin typeface="Times New Roman"/>
              <a:ea typeface="Times New Roman"/>
              <a:cs typeface="Times New Roman"/>
              <a:sym typeface="Times New Roman"/>
            </a:endParaRPr>
          </a:p>
        </p:txBody>
      </p:sp>
      <p:pic>
        <p:nvPicPr>
          <p:cNvPr id="301" name="Google Shape;301;p47"/>
          <p:cNvPicPr preferRelativeResize="0"/>
          <p:nvPr/>
        </p:nvPicPr>
        <p:blipFill>
          <a:blip r:embed="rId3">
            <a:alphaModFix/>
          </a:blip>
          <a:stretch>
            <a:fillRect/>
          </a:stretch>
        </p:blipFill>
        <p:spPr>
          <a:xfrm>
            <a:off x="279275" y="1577150"/>
            <a:ext cx="8530850" cy="1989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Conclusion</a:t>
            </a:r>
            <a:endParaRPr/>
          </a:p>
        </p:txBody>
      </p:sp>
      <p:sp>
        <p:nvSpPr>
          <p:cNvPr id="307" name="Google Shape;307;p48"/>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08" name="Google Shape;308;p48"/>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0" lvl="0" marL="0" rtl="0" algn="l">
              <a:spcBef>
                <a:spcPts val="800"/>
              </a:spcBef>
              <a:spcAft>
                <a:spcPts val="0"/>
              </a:spcAft>
              <a:buNone/>
            </a:pPr>
            <a:r>
              <a:rPr lang="en" sz="2200">
                <a:latin typeface="Times New Roman"/>
                <a:ea typeface="Times New Roman"/>
                <a:cs typeface="Times New Roman"/>
                <a:sym typeface="Times New Roman"/>
              </a:rPr>
              <a:t>Monitoring energy consumption and execution time for the three scenarios resulted in the following observations:</a:t>
            </a:r>
            <a:endParaRPr sz="22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Scenario 1: The Ideal Choice</a:t>
            </a:r>
            <a:endParaRPr sz="2200">
              <a:latin typeface="Times New Roman"/>
              <a:ea typeface="Times New Roman"/>
              <a:cs typeface="Times New Roman"/>
              <a:sym typeface="Times New Roman"/>
            </a:endParaRPr>
          </a:p>
          <a:p>
            <a:pPr indent="-368300" lvl="0" marL="457200" rtl="0" algn="l">
              <a:lnSpc>
                <a:spcPct val="90000"/>
              </a:lnSpc>
              <a:spcBef>
                <a:spcPts val="800"/>
              </a:spcBef>
              <a:spcAft>
                <a:spcPts val="0"/>
              </a:spcAft>
              <a:buSzPts val="2200"/>
              <a:buFont typeface="Times New Roman"/>
              <a:buChar char="•"/>
            </a:pPr>
            <a:r>
              <a:rPr lang="en" sz="2200">
                <a:latin typeface="Times New Roman"/>
                <a:ea typeface="Times New Roman"/>
                <a:cs typeface="Times New Roman"/>
                <a:sym typeface="Times New Roman"/>
              </a:rPr>
              <a:t>Minimizes energy consumption on fog devices </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Achieves faster execution times, enabling real-time data processing</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Reduces network latency and improves system throughput.</a:t>
            </a:r>
            <a:endParaRPr sz="22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Drawbacks of Other Scenarios:</a:t>
            </a:r>
            <a:endParaRPr sz="2200">
              <a:latin typeface="Times New Roman"/>
              <a:ea typeface="Times New Roman"/>
              <a:cs typeface="Times New Roman"/>
              <a:sym typeface="Times New Roman"/>
            </a:endParaRPr>
          </a:p>
          <a:p>
            <a:pPr indent="-368300" lvl="0" marL="457200" rtl="0" algn="l">
              <a:lnSpc>
                <a:spcPct val="90000"/>
              </a:lnSpc>
              <a:spcBef>
                <a:spcPts val="800"/>
              </a:spcBef>
              <a:spcAft>
                <a:spcPts val="0"/>
              </a:spcAft>
              <a:buSzPts val="2200"/>
              <a:buFont typeface="Times New Roman"/>
              <a:buChar char="•"/>
            </a:pPr>
            <a:r>
              <a:rPr lang="en" sz="2200">
                <a:latin typeface="Times New Roman"/>
                <a:ea typeface="Times New Roman"/>
                <a:cs typeface="Times New Roman"/>
                <a:sym typeface="Times New Roman"/>
              </a:rPr>
              <a:t>Scenario 2: Increased execution time due to more fog nodes, leading to delays and lower throughput.</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Scenario 3: High energy consumption compared to Scenario 1, resulting in higher costs and sustainability concerns.</a:t>
            </a:r>
            <a:endParaRPr sz="22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t>Conclusion</a:t>
            </a:r>
            <a:endParaRPr/>
          </a:p>
        </p:txBody>
      </p:sp>
      <p:sp>
        <p:nvSpPr>
          <p:cNvPr id="314" name="Google Shape;314;p49"/>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15" name="Google Shape;315;p49"/>
          <p:cNvSpPr txBox="1"/>
          <p:nvPr>
            <p:ph idx="1" type="body"/>
          </p:nvPr>
        </p:nvSpPr>
        <p:spPr>
          <a:xfrm>
            <a:off x="283200" y="673950"/>
            <a:ext cx="8577600" cy="4060800"/>
          </a:xfrm>
          <a:prstGeom prst="rect">
            <a:avLst/>
          </a:prstGeom>
          <a:noFill/>
          <a:ln>
            <a:noFill/>
          </a:ln>
        </p:spPr>
        <p:txBody>
          <a:bodyPr anchorCtr="0" anchor="t" bIns="34275" lIns="68575" spcFirstLastPara="1" rIns="68575" wrap="square" tIns="34275">
            <a:normAutofit/>
          </a:bodyPr>
          <a:lstStyle/>
          <a:p>
            <a:pPr indent="-368300" lvl="0" marL="457200" rtl="0" algn="l">
              <a:lnSpc>
                <a:spcPct val="90000"/>
              </a:lnSpc>
              <a:spcBef>
                <a:spcPts val="800"/>
              </a:spcBef>
              <a:spcAft>
                <a:spcPts val="0"/>
              </a:spcAft>
              <a:buSzPts val="2200"/>
              <a:buFont typeface="Times New Roman"/>
              <a:buChar char="•"/>
            </a:pPr>
            <a:r>
              <a:rPr lang="en" sz="2200">
                <a:latin typeface="Times New Roman"/>
                <a:ea typeface="Times New Roman"/>
                <a:cs typeface="Times New Roman"/>
                <a:sym typeface="Times New Roman"/>
              </a:rPr>
              <a:t>Aligns with iFogSim's principles of sustainability by minimizing carbon footprint.</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Enables real-time processing for critical healthcare decisions.</a:t>
            </a:r>
            <a:endParaRPr sz="2200">
              <a:latin typeface="Times New Roman"/>
              <a:ea typeface="Times New Roman"/>
              <a:cs typeface="Times New Roman"/>
              <a:sym typeface="Times New Roman"/>
            </a:endParaRPr>
          </a:p>
          <a:p>
            <a:pPr indent="-368300" lvl="0" marL="457200" rtl="0" algn="l">
              <a:lnSpc>
                <a:spcPct val="9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Offers a scalable and high-performing fog computing solution.</a:t>
            </a:r>
            <a:endParaRPr sz="22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t/>
            </a:r>
            <a:endParaRPr sz="22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rPr b="1" lang="en" sz="2200">
                <a:latin typeface="Times New Roman"/>
                <a:ea typeface="Times New Roman"/>
                <a:cs typeface="Times New Roman"/>
                <a:sym typeface="Times New Roman"/>
              </a:rPr>
              <a:t>FUTURE WORK:</a:t>
            </a:r>
            <a:endParaRPr b="1" sz="2200">
              <a:latin typeface="Times New Roman"/>
              <a:ea typeface="Times New Roman"/>
              <a:cs typeface="Times New Roman"/>
              <a:sym typeface="Times New Roman"/>
            </a:endParaRPr>
          </a:p>
          <a:p>
            <a:pPr indent="0" lvl="0" marL="0" rtl="0" algn="l">
              <a:lnSpc>
                <a:spcPct val="90000"/>
              </a:lnSpc>
              <a:spcBef>
                <a:spcPts val="800"/>
              </a:spcBef>
              <a:spcAft>
                <a:spcPts val="0"/>
              </a:spcAft>
              <a:buNone/>
            </a:pPr>
            <a:r>
              <a:rPr lang="en" sz="2200">
                <a:latin typeface="Times New Roman"/>
                <a:ea typeface="Times New Roman"/>
                <a:cs typeface="Times New Roman"/>
                <a:sym typeface="Times New Roman"/>
              </a:rPr>
              <a:t>Add more sensors to each fog node and optimise the network performance by designing an appropriate topology that </a:t>
            </a:r>
            <a:r>
              <a:rPr lang="en" sz="2200">
                <a:latin typeface="Times New Roman"/>
                <a:ea typeface="Times New Roman"/>
                <a:cs typeface="Times New Roman"/>
                <a:sym typeface="Times New Roman"/>
              </a:rPr>
              <a:t>accommodates</a:t>
            </a:r>
            <a:r>
              <a:rPr lang="en" sz="2200">
                <a:latin typeface="Times New Roman"/>
                <a:ea typeface="Times New Roman"/>
                <a:cs typeface="Times New Roman"/>
                <a:sym typeface="Times New Roman"/>
              </a:rPr>
              <a:t> more sensors and ensures scalability, </a:t>
            </a:r>
            <a:r>
              <a:rPr lang="en" sz="2200">
                <a:latin typeface="Times New Roman"/>
                <a:ea typeface="Times New Roman"/>
                <a:cs typeface="Times New Roman"/>
                <a:sym typeface="Times New Roman"/>
              </a:rPr>
              <a:t>sustainability</a:t>
            </a:r>
            <a:r>
              <a:rPr lang="en" sz="2200">
                <a:latin typeface="Times New Roman"/>
                <a:ea typeface="Times New Roman"/>
                <a:cs typeface="Times New Roman"/>
                <a:sym typeface="Times New Roman"/>
              </a:rPr>
              <a:t> and high throughput. </a:t>
            </a:r>
            <a:endParaRPr sz="22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2503900" y="1975000"/>
            <a:ext cx="4709700" cy="596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sz="7000"/>
              <a:t>Thank you! </a:t>
            </a:r>
            <a:endParaRPr sz="7000"/>
          </a:p>
        </p:txBody>
      </p:sp>
      <p:sp>
        <p:nvSpPr>
          <p:cNvPr id="321" name="Google Shape;321;p50"/>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latin typeface="Times New Roman"/>
                <a:ea typeface="Times New Roman"/>
                <a:cs typeface="Times New Roman"/>
                <a:sym typeface="Times New Roman"/>
              </a:rPr>
              <a:t>Motivation</a:t>
            </a:r>
            <a:endParaRPr>
              <a:latin typeface="Times New Roman"/>
              <a:ea typeface="Times New Roman"/>
              <a:cs typeface="Times New Roman"/>
              <a:sym typeface="Times New Roman"/>
            </a:endParaRPr>
          </a:p>
        </p:txBody>
      </p:sp>
      <p:sp>
        <p:nvSpPr>
          <p:cNvPr id="98" name="Google Shape;98;p19"/>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99" name="Google Shape;99;p19"/>
          <p:cNvSpPr txBox="1"/>
          <p:nvPr>
            <p:ph idx="1" type="body"/>
          </p:nvPr>
        </p:nvSpPr>
        <p:spPr>
          <a:xfrm>
            <a:off x="86975" y="708800"/>
            <a:ext cx="5487600" cy="3445200"/>
          </a:xfrm>
          <a:prstGeom prst="rect">
            <a:avLst/>
          </a:prstGeom>
          <a:noFill/>
          <a:ln>
            <a:noFill/>
          </a:ln>
        </p:spPr>
        <p:txBody>
          <a:bodyPr anchorCtr="0" anchor="t" bIns="34275" lIns="68575" spcFirstLastPara="1" rIns="68575" wrap="square" tIns="34275">
            <a:noAutofit/>
          </a:bodyPr>
          <a:lstStyle/>
          <a:p>
            <a:pPr indent="-342900" lvl="0" marL="457200" rtl="0" algn="l">
              <a:lnSpc>
                <a:spcPct val="90000"/>
              </a:lnSpc>
              <a:spcBef>
                <a:spcPts val="800"/>
              </a:spcBef>
              <a:spcAft>
                <a:spcPts val="0"/>
              </a:spcAft>
              <a:buSzPts val="1800"/>
              <a:buFont typeface="Times New Roman"/>
              <a:buChar char="•"/>
            </a:pPr>
            <a:r>
              <a:rPr lang="en" sz="1800">
                <a:latin typeface="Times New Roman"/>
                <a:ea typeface="Times New Roman"/>
                <a:cs typeface="Times New Roman"/>
                <a:sym typeface="Times New Roman"/>
              </a:rPr>
              <a:t>Throughout pregnancy, a woman's health and the well-being of the fetus can be influenced by her lifestyle, behavior, and physical activities. </a:t>
            </a:r>
            <a:endParaRPr sz="1800">
              <a:latin typeface="Times New Roman"/>
              <a:ea typeface="Times New Roman"/>
              <a:cs typeface="Times New Roman"/>
              <a:sym typeface="Times New Roman"/>
            </a:endParaRPr>
          </a:p>
          <a:p>
            <a:pPr indent="-342900" lvl="0" marL="457200" rtl="0" algn="l">
              <a:lnSpc>
                <a:spcPct val="9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Consistent monitoring becomes essential, especially in the presence of potential risks or complications. </a:t>
            </a:r>
            <a:endParaRPr sz="1800">
              <a:latin typeface="Times New Roman"/>
              <a:ea typeface="Times New Roman"/>
              <a:cs typeface="Times New Roman"/>
              <a:sym typeface="Times New Roman"/>
            </a:endParaRPr>
          </a:p>
          <a:p>
            <a:pPr indent="-342900" lvl="0" marL="457200" rtl="0" algn="l">
              <a:lnSpc>
                <a:spcPct val="9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Pregnancy complications pose significant risks to both maternal and infant health, resulting in adverse outcomes like miscarriage, preterm birth, stillbirth, and low birth weight.</a:t>
            </a:r>
            <a:endParaRPr sz="1800">
              <a:latin typeface="Times New Roman"/>
              <a:ea typeface="Times New Roman"/>
              <a:cs typeface="Times New Roman"/>
              <a:sym typeface="Times New Roman"/>
            </a:endParaRPr>
          </a:p>
          <a:p>
            <a:pPr indent="-342900" lvl="0" marL="457200" rtl="0" algn="l">
              <a:lnSpc>
                <a:spcPct val="9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Many wearable sensors, m-health technologies, mobile apps, and other wireless devices have been developed to monitor both fetal and the mother’s health and physical activities and reduce risk during pregnancy.</a:t>
            </a:r>
            <a:endParaRPr sz="1800">
              <a:latin typeface="Times New Roman"/>
              <a:ea typeface="Times New Roman"/>
              <a:cs typeface="Times New Roman"/>
              <a:sym typeface="Times New Roman"/>
            </a:endParaRPr>
          </a:p>
        </p:txBody>
      </p:sp>
      <p:pic>
        <p:nvPicPr>
          <p:cNvPr id="100" name="Google Shape;100;p19"/>
          <p:cNvPicPr preferRelativeResize="0"/>
          <p:nvPr/>
        </p:nvPicPr>
        <p:blipFill>
          <a:blip r:embed="rId3">
            <a:alphaModFix/>
          </a:blip>
          <a:stretch>
            <a:fillRect/>
          </a:stretch>
        </p:blipFill>
        <p:spPr>
          <a:xfrm>
            <a:off x="5574575" y="826425"/>
            <a:ext cx="3569425" cy="32220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255896" y="261496"/>
            <a:ext cx="8577617" cy="316081"/>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latin typeface="Times New Roman"/>
                <a:ea typeface="Times New Roman"/>
                <a:cs typeface="Times New Roman"/>
                <a:sym typeface="Times New Roman"/>
              </a:rPr>
              <a:t>Introducing</a:t>
            </a:r>
            <a:r>
              <a:rPr lang="en">
                <a:latin typeface="Times New Roman"/>
                <a:ea typeface="Times New Roman"/>
                <a:cs typeface="Times New Roman"/>
                <a:sym typeface="Times New Roman"/>
              </a:rPr>
              <a:t> the Problem Statement</a:t>
            </a:r>
            <a:endParaRPr>
              <a:latin typeface="Times New Roman"/>
              <a:ea typeface="Times New Roman"/>
              <a:cs typeface="Times New Roman"/>
              <a:sym typeface="Times New Roman"/>
            </a:endParaRPr>
          </a:p>
        </p:txBody>
      </p:sp>
      <p:sp>
        <p:nvSpPr>
          <p:cNvPr id="106" name="Google Shape;106;p20"/>
          <p:cNvSpPr txBox="1"/>
          <p:nvPr>
            <p:ph idx="12" type="sldNum"/>
          </p:nvPr>
        </p:nvSpPr>
        <p:spPr>
          <a:xfrm>
            <a:off x="86967" y="4859063"/>
            <a:ext cx="569015"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107" name="Google Shape;107;p20"/>
          <p:cNvGrpSpPr/>
          <p:nvPr/>
        </p:nvGrpSpPr>
        <p:grpSpPr>
          <a:xfrm>
            <a:off x="137925" y="1518516"/>
            <a:ext cx="8813570" cy="2106450"/>
            <a:chOff x="115967" y="2455221"/>
            <a:chExt cx="11751427" cy="2808600"/>
          </a:xfrm>
        </p:grpSpPr>
        <p:sp>
          <p:nvSpPr>
            <p:cNvPr id="108" name="Google Shape;108;p20"/>
            <p:cNvSpPr txBox="1"/>
            <p:nvPr/>
          </p:nvSpPr>
          <p:spPr>
            <a:xfrm>
              <a:off x="751494" y="2455221"/>
              <a:ext cx="11115900" cy="2808600"/>
            </a:xfrm>
            <a:prstGeom prst="rect">
              <a:avLst/>
            </a:prstGeom>
            <a:noFill/>
            <a:ln cap="flat" cmpd="sng" w="9525">
              <a:solidFill>
                <a:srgbClr val="0070C0"/>
              </a:solidFill>
              <a:prstDash val="solid"/>
              <a:round/>
              <a:headEnd len="sm" w="sm" type="none"/>
              <a:tailEnd len="sm" w="sm" type="none"/>
            </a:ln>
          </p:spPr>
          <p:txBody>
            <a:bodyPr anchorCtr="0" anchor="t" bIns="34275" lIns="68575" spcFirstLastPara="1" rIns="68575" wrap="square" tIns="34275">
              <a:noAutofit/>
            </a:bodyPr>
            <a:lstStyle/>
            <a:p>
              <a:pPr indent="0" lvl="1" marL="0" marR="0" rtl="0" algn="l">
                <a:lnSpc>
                  <a:spcPct val="90000"/>
                </a:lnSpc>
                <a:spcBef>
                  <a:spcPts val="0"/>
                </a:spcBef>
                <a:spcAft>
                  <a:spcPts val="0"/>
                </a:spcAft>
                <a:buClr>
                  <a:schemeClr val="dk1"/>
                </a:buClr>
                <a:buSzPts val="1320"/>
                <a:buFont typeface="Arial"/>
                <a:buNone/>
              </a:pPr>
              <a:r>
                <a:t/>
              </a:r>
              <a:endParaRPr b="0" i="0" sz="1720" u="none" cap="none" strike="noStrike">
                <a:solidFill>
                  <a:schemeClr val="dk1"/>
                </a:solidFill>
                <a:latin typeface="Times New Roman"/>
                <a:ea typeface="Times New Roman"/>
                <a:cs typeface="Times New Roman"/>
                <a:sym typeface="Times New Roman"/>
              </a:endParaRPr>
            </a:p>
            <a:p>
              <a:pPr indent="0" lvl="0" marL="0" rtl="0" algn="l">
                <a:lnSpc>
                  <a:spcPct val="115000"/>
                </a:lnSpc>
                <a:spcBef>
                  <a:spcPts val="300"/>
                </a:spcBef>
                <a:spcAft>
                  <a:spcPts val="0"/>
                </a:spcAft>
                <a:buSzPts val="605"/>
                <a:buNone/>
              </a:pPr>
              <a:r>
                <a:rPr lang="en" sz="1775">
                  <a:solidFill>
                    <a:schemeClr val="dk1"/>
                  </a:solidFill>
                  <a:latin typeface="Times New Roman"/>
                  <a:ea typeface="Times New Roman"/>
                  <a:cs typeface="Times New Roman"/>
                  <a:sym typeface="Times New Roman"/>
                </a:rPr>
                <a:t>A Prenatal Health Monitoring System using iFogSim, to record the following:</a:t>
              </a:r>
              <a:br>
                <a:rPr lang="en" sz="1775">
                  <a:solidFill>
                    <a:schemeClr val="dk1"/>
                  </a:solidFill>
                  <a:latin typeface="Times New Roman"/>
                  <a:ea typeface="Times New Roman"/>
                  <a:cs typeface="Times New Roman"/>
                  <a:sym typeface="Times New Roman"/>
                </a:rPr>
              </a:br>
              <a:r>
                <a:rPr lang="en" sz="1775">
                  <a:solidFill>
                    <a:schemeClr val="dk1"/>
                  </a:solidFill>
                  <a:latin typeface="Times New Roman"/>
                  <a:ea typeface="Times New Roman"/>
                  <a:cs typeface="Times New Roman"/>
                  <a:sym typeface="Times New Roman"/>
                </a:rPr>
                <a:t>1. Heart rate</a:t>
              </a:r>
              <a:br>
                <a:rPr lang="en" sz="1775">
                  <a:solidFill>
                    <a:schemeClr val="dk1"/>
                  </a:solidFill>
                  <a:latin typeface="Times New Roman"/>
                  <a:ea typeface="Times New Roman"/>
                  <a:cs typeface="Times New Roman"/>
                  <a:sym typeface="Times New Roman"/>
                </a:rPr>
              </a:br>
              <a:r>
                <a:rPr lang="en" sz="1775">
                  <a:solidFill>
                    <a:schemeClr val="dk1"/>
                  </a:solidFill>
                  <a:latin typeface="Times New Roman"/>
                  <a:ea typeface="Times New Roman"/>
                  <a:cs typeface="Times New Roman"/>
                  <a:sym typeface="Times New Roman"/>
                </a:rPr>
                <a:t>2. Temperature</a:t>
              </a:r>
              <a:br>
                <a:rPr lang="en" sz="1775">
                  <a:solidFill>
                    <a:schemeClr val="dk1"/>
                  </a:solidFill>
                  <a:latin typeface="Times New Roman"/>
                  <a:ea typeface="Times New Roman"/>
                  <a:cs typeface="Times New Roman"/>
                  <a:sym typeface="Times New Roman"/>
                </a:rPr>
              </a:br>
              <a:r>
                <a:rPr lang="en" sz="1775">
                  <a:solidFill>
                    <a:schemeClr val="dk1"/>
                  </a:solidFill>
                  <a:latin typeface="Times New Roman"/>
                  <a:ea typeface="Times New Roman"/>
                  <a:cs typeface="Times New Roman"/>
                  <a:sym typeface="Times New Roman"/>
                </a:rPr>
                <a:t>3. Blood pressure</a:t>
              </a:r>
              <a:endParaRPr sz="1775">
                <a:solidFill>
                  <a:schemeClr val="dk1"/>
                </a:solidFill>
                <a:latin typeface="Times New Roman"/>
                <a:ea typeface="Times New Roman"/>
                <a:cs typeface="Times New Roman"/>
                <a:sym typeface="Times New Roman"/>
              </a:endParaRPr>
            </a:p>
            <a:p>
              <a:pPr indent="0" lvl="1" marL="342900" marR="0" rtl="0" algn="l">
                <a:lnSpc>
                  <a:spcPct val="90000"/>
                </a:lnSpc>
                <a:spcBef>
                  <a:spcPts val="400"/>
                </a:spcBef>
                <a:spcAft>
                  <a:spcPts val="0"/>
                </a:spcAft>
                <a:buNone/>
              </a:pPr>
              <a:r>
                <a:t/>
              </a:r>
              <a:endParaRPr b="0" i="0" sz="1720" u="none" cap="none" strike="noStrike">
                <a:solidFill>
                  <a:schemeClr val="dk1"/>
                </a:solidFill>
                <a:latin typeface="Times New Roman"/>
                <a:ea typeface="Times New Roman"/>
                <a:cs typeface="Times New Roman"/>
                <a:sym typeface="Times New Roman"/>
              </a:endParaRPr>
            </a:p>
            <a:p>
              <a:pPr indent="-101600" lvl="1" marL="520700" marR="0" rtl="0" algn="l">
                <a:lnSpc>
                  <a:spcPct val="90000"/>
                </a:lnSpc>
                <a:spcBef>
                  <a:spcPts val="400"/>
                </a:spcBef>
                <a:spcAft>
                  <a:spcPts val="0"/>
                </a:spcAft>
                <a:buClr>
                  <a:schemeClr val="dk1"/>
                </a:buClr>
                <a:buSzPts val="1100"/>
                <a:buFont typeface="Arial"/>
                <a:buNone/>
              </a:pPr>
              <a:r>
                <a:t/>
              </a:r>
              <a:endParaRPr b="0" i="0" sz="1500" u="none" cap="none" strike="noStrike">
                <a:solidFill>
                  <a:schemeClr val="dk1"/>
                </a:solidFill>
                <a:latin typeface="Georgia"/>
                <a:ea typeface="Georgia"/>
                <a:cs typeface="Georgia"/>
                <a:sym typeface="Georgia"/>
              </a:endParaRPr>
            </a:p>
            <a:p>
              <a:pPr indent="-127000" lvl="1" marL="520700" marR="0" rtl="0" algn="l">
                <a:lnSpc>
                  <a:spcPct val="90000"/>
                </a:lnSpc>
                <a:spcBef>
                  <a:spcPts val="400"/>
                </a:spcBef>
                <a:spcAft>
                  <a:spcPts val="0"/>
                </a:spcAft>
                <a:buClr>
                  <a:schemeClr val="dk1"/>
                </a:buClr>
                <a:buSzPts val="770"/>
                <a:buFont typeface="Arial"/>
                <a:buNone/>
              </a:pPr>
              <a:r>
                <a:t/>
              </a:r>
              <a:endParaRPr b="0" i="0" sz="1170" u="none" cap="none" strike="noStrike">
                <a:solidFill>
                  <a:schemeClr val="dk1"/>
                </a:solidFill>
                <a:latin typeface="Georgia"/>
                <a:ea typeface="Georgia"/>
                <a:cs typeface="Georgia"/>
                <a:sym typeface="Georgia"/>
              </a:endParaRPr>
            </a:p>
          </p:txBody>
        </p:sp>
        <p:sp>
          <p:nvSpPr>
            <p:cNvPr id="109" name="Google Shape;109;p20"/>
            <p:cNvSpPr/>
            <p:nvPr/>
          </p:nvSpPr>
          <p:spPr>
            <a:xfrm rot="-5400000">
              <a:off x="-965533" y="3537533"/>
              <a:ext cx="2798400" cy="635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Problem Statement</a:t>
              </a:r>
              <a:endParaRPr b="1"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255896" y="261496"/>
            <a:ext cx="8577600" cy="316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A4123F"/>
              </a:buClr>
              <a:buSzPts val="2400"/>
              <a:buFont typeface="Georgia"/>
              <a:buNone/>
            </a:pPr>
            <a:r>
              <a:rPr lang="en">
                <a:latin typeface="Times New Roman"/>
                <a:ea typeface="Times New Roman"/>
                <a:cs typeface="Times New Roman"/>
                <a:sym typeface="Times New Roman"/>
              </a:rPr>
              <a:t>iFogSim : Simulating Fog Computing Environments</a:t>
            </a:r>
            <a:endParaRPr>
              <a:latin typeface="Times New Roman"/>
              <a:ea typeface="Times New Roman"/>
              <a:cs typeface="Times New Roman"/>
              <a:sym typeface="Times New Roman"/>
            </a:endParaRPr>
          </a:p>
        </p:txBody>
      </p:sp>
      <p:sp>
        <p:nvSpPr>
          <p:cNvPr id="115" name="Google Shape;115;p21"/>
          <p:cNvSpPr txBox="1"/>
          <p:nvPr>
            <p:ph idx="12" type="sldNum"/>
          </p:nvPr>
        </p:nvSpPr>
        <p:spPr>
          <a:xfrm>
            <a:off x="86967" y="4859063"/>
            <a:ext cx="5691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16" name="Google Shape;116;p21"/>
          <p:cNvSpPr txBox="1"/>
          <p:nvPr>
            <p:ph idx="1" type="body"/>
          </p:nvPr>
        </p:nvSpPr>
        <p:spPr>
          <a:xfrm>
            <a:off x="86963" y="788188"/>
            <a:ext cx="8577600" cy="3860400"/>
          </a:xfrm>
          <a:prstGeom prst="rect">
            <a:avLst/>
          </a:prstGeom>
          <a:noFill/>
          <a:ln>
            <a:noFill/>
          </a:ln>
        </p:spPr>
        <p:txBody>
          <a:bodyPr anchorCtr="0" anchor="t" bIns="34275" lIns="68575" spcFirstLastPara="1" rIns="68575" wrap="square" tIns="34275">
            <a:noAutofit/>
          </a:bodyPr>
          <a:lstStyle/>
          <a:p>
            <a:pPr indent="-374650" lvl="0" marL="457200" rtl="0" algn="l">
              <a:lnSpc>
                <a:spcPct val="80000"/>
              </a:lnSpc>
              <a:spcBef>
                <a:spcPts val="800"/>
              </a:spcBef>
              <a:spcAft>
                <a:spcPts val="0"/>
              </a:spcAft>
              <a:buSzPts val="2300"/>
              <a:buFont typeface="Times New Roman"/>
              <a:buChar char="•"/>
            </a:pPr>
            <a:r>
              <a:rPr lang="en" sz="2300">
                <a:latin typeface="Times New Roman"/>
                <a:ea typeface="Times New Roman"/>
                <a:cs typeface="Times New Roman"/>
                <a:sym typeface="Times New Roman"/>
              </a:rPr>
              <a:t>iFogSim is a powerful simulation toolkit for Modeling and Simulation of Resource Management Techniques in Internet of Things, Edge and Fog Computing Environments.</a:t>
            </a:r>
            <a:endParaRPr sz="2300">
              <a:latin typeface="Times New Roman"/>
              <a:ea typeface="Times New Roman"/>
              <a:cs typeface="Times New Roman"/>
              <a:sym typeface="Times New Roman"/>
            </a:endParaRPr>
          </a:p>
          <a:p>
            <a:pPr indent="0" lvl="0" marL="457200" rtl="0" algn="l">
              <a:lnSpc>
                <a:spcPct val="80000"/>
              </a:lnSpc>
              <a:spcBef>
                <a:spcPts val="800"/>
              </a:spcBef>
              <a:spcAft>
                <a:spcPts val="0"/>
              </a:spcAft>
              <a:buNone/>
            </a:pPr>
            <a:r>
              <a:t/>
            </a:r>
            <a:endParaRPr sz="2300">
              <a:latin typeface="Times New Roman"/>
              <a:ea typeface="Times New Roman"/>
              <a:cs typeface="Times New Roman"/>
              <a:sym typeface="Times New Roman"/>
            </a:endParaRPr>
          </a:p>
          <a:p>
            <a:pPr indent="-374650" lvl="0" marL="457200" rtl="0" algn="l">
              <a:lnSpc>
                <a:spcPct val="80000"/>
              </a:lnSpc>
              <a:spcBef>
                <a:spcPts val="800"/>
              </a:spcBef>
              <a:spcAft>
                <a:spcPts val="0"/>
              </a:spcAft>
              <a:buSzPts val="2300"/>
              <a:buFont typeface="Times New Roman"/>
              <a:buChar char="•"/>
            </a:pPr>
            <a:r>
              <a:rPr lang="en" sz="2300">
                <a:latin typeface="Times New Roman"/>
                <a:ea typeface="Times New Roman"/>
                <a:cs typeface="Times New Roman"/>
                <a:sym typeface="Times New Roman"/>
              </a:rPr>
              <a:t>Features/Characteristics:</a:t>
            </a:r>
            <a:endParaRPr sz="2300">
              <a:latin typeface="Times New Roman"/>
              <a:ea typeface="Times New Roman"/>
              <a:cs typeface="Times New Roman"/>
              <a:sym typeface="Times New Roman"/>
            </a:endParaRPr>
          </a:p>
          <a:p>
            <a:pPr indent="0" lvl="0" marL="457200" rtl="0" algn="l">
              <a:lnSpc>
                <a:spcPct val="80000"/>
              </a:lnSpc>
              <a:spcBef>
                <a:spcPts val="800"/>
              </a:spcBef>
              <a:spcAft>
                <a:spcPts val="0"/>
              </a:spcAft>
              <a:buNone/>
            </a:pPr>
            <a:r>
              <a:rPr lang="en" sz="2300">
                <a:latin typeface="Times New Roman"/>
                <a:ea typeface="Times New Roman"/>
                <a:cs typeface="Times New Roman"/>
                <a:sym typeface="Times New Roman"/>
              </a:rPr>
              <a:t>- Graphical representation of the setup.</a:t>
            </a:r>
            <a:endParaRPr sz="2300">
              <a:latin typeface="Times New Roman"/>
              <a:ea typeface="Times New Roman"/>
              <a:cs typeface="Times New Roman"/>
              <a:sym typeface="Times New Roman"/>
            </a:endParaRPr>
          </a:p>
          <a:p>
            <a:pPr indent="0" lvl="0" marL="457200" rtl="0" algn="l">
              <a:lnSpc>
                <a:spcPct val="80000"/>
              </a:lnSpc>
              <a:spcBef>
                <a:spcPts val="800"/>
              </a:spcBef>
              <a:spcAft>
                <a:spcPts val="0"/>
              </a:spcAft>
              <a:buNone/>
            </a:pPr>
            <a:r>
              <a:rPr lang="en" sz="2300">
                <a:latin typeface="Times New Roman"/>
                <a:ea typeface="Times New Roman"/>
                <a:cs typeface="Times New Roman"/>
                <a:sym typeface="Times New Roman"/>
              </a:rPr>
              <a:t>- Ability to reliably predict various parameters to monitor system performance. </a:t>
            </a:r>
            <a:endParaRPr sz="2300">
              <a:latin typeface="Times New Roman"/>
              <a:ea typeface="Times New Roman"/>
              <a:cs typeface="Times New Roman"/>
              <a:sym typeface="Times New Roman"/>
            </a:endParaRPr>
          </a:p>
          <a:p>
            <a:pPr indent="0" lvl="0" marL="457200" rtl="0" algn="l">
              <a:lnSpc>
                <a:spcPct val="80000"/>
              </a:lnSpc>
              <a:spcBef>
                <a:spcPts val="800"/>
              </a:spcBef>
              <a:spcAft>
                <a:spcPts val="0"/>
              </a:spcAft>
              <a:buNone/>
            </a:pPr>
            <a:r>
              <a:rPr lang="en" sz="2300">
                <a:latin typeface="Times New Roman"/>
                <a:ea typeface="Times New Roman"/>
                <a:cs typeface="Times New Roman"/>
                <a:sym typeface="Times New Roman"/>
              </a:rPr>
              <a:t>- Enables the definition of infrastructure, service placement and optimization of resource allocation. </a:t>
            </a:r>
            <a:endParaRPr sz="2300">
              <a:latin typeface="Times New Roman"/>
              <a:ea typeface="Times New Roman"/>
              <a:cs typeface="Times New Roman"/>
              <a:sym typeface="Times New Roman"/>
            </a:endParaRPr>
          </a:p>
          <a:p>
            <a:pPr indent="0" lvl="0" marL="457200" rtl="0" algn="l">
              <a:lnSpc>
                <a:spcPct val="80000"/>
              </a:lnSpc>
              <a:spcBef>
                <a:spcPts val="800"/>
              </a:spcBef>
              <a:spcAft>
                <a:spcPts val="0"/>
              </a:spcAft>
              <a:buNone/>
            </a:pPr>
            <a:r>
              <a:rPr lang="en" sz="2300">
                <a:latin typeface="Times New Roman"/>
                <a:ea typeface="Times New Roman"/>
                <a:cs typeface="Times New Roman"/>
                <a:sym typeface="Times New Roman"/>
              </a:rPr>
              <a:t>- It works on Sense- Process-Actuate application model.</a:t>
            </a:r>
            <a:endParaRPr sz="23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255896" y="261496"/>
            <a:ext cx="8577600" cy="31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A4123F"/>
              </a:buClr>
              <a:buSzPts val="2400"/>
              <a:buFont typeface="Georgia"/>
              <a:buNone/>
            </a:pPr>
            <a:r>
              <a:rPr lang="en"/>
              <a:t>Proposed Topology</a:t>
            </a:r>
            <a:endParaRPr/>
          </a:p>
        </p:txBody>
      </p:sp>
      <p:pic>
        <p:nvPicPr>
          <p:cNvPr id="122" name="Google Shape;122;p22"/>
          <p:cNvPicPr preferRelativeResize="0"/>
          <p:nvPr/>
        </p:nvPicPr>
        <p:blipFill>
          <a:blip r:embed="rId3">
            <a:alphaModFix/>
          </a:blip>
          <a:stretch>
            <a:fillRect/>
          </a:stretch>
        </p:blipFill>
        <p:spPr>
          <a:xfrm>
            <a:off x="2520600" y="642975"/>
            <a:ext cx="3850401" cy="394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255896" y="261496"/>
            <a:ext cx="8577600" cy="31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Literature Survey</a:t>
            </a:r>
            <a:endParaRPr/>
          </a:p>
        </p:txBody>
      </p:sp>
      <p:graphicFrame>
        <p:nvGraphicFramePr>
          <p:cNvPr id="128" name="Google Shape;128;p23"/>
          <p:cNvGraphicFramePr/>
          <p:nvPr/>
        </p:nvGraphicFramePr>
        <p:xfrm>
          <a:off x="793000" y="723400"/>
          <a:ext cx="3000000" cy="3000000"/>
        </p:xfrm>
        <a:graphic>
          <a:graphicData uri="http://schemas.openxmlformats.org/drawingml/2006/table">
            <a:tbl>
              <a:tblPr>
                <a:noFill/>
                <a:tableStyleId>{07DD5112-7628-4789-BAD5-221519B1FF66}</a:tableStyleId>
              </a:tblPr>
              <a:tblGrid>
                <a:gridCol w="586500"/>
                <a:gridCol w="1170325"/>
                <a:gridCol w="1110850"/>
                <a:gridCol w="2191075"/>
                <a:gridCol w="2191075"/>
              </a:tblGrid>
              <a:tr h="381000">
                <a:tc>
                  <a:txBody>
                    <a:bodyPr/>
                    <a:lstStyle/>
                    <a:p>
                      <a:pPr indent="0" lvl="0" marL="0" rtl="0" algn="ctr">
                        <a:lnSpc>
                          <a:spcPct val="115000"/>
                        </a:lnSpc>
                        <a:spcBef>
                          <a:spcPts val="1200"/>
                        </a:spcBef>
                        <a:spcAft>
                          <a:spcPts val="0"/>
                        </a:spcAft>
                        <a:buNone/>
                      </a:pPr>
                      <a:r>
                        <a:rPr lang="en" sz="1100"/>
                        <a:t>Year</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Paper Title</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Authors</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Abstract</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Conclusion</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2021</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Fog Based Architecture and Load Balancing Methodology for Health Monitoring Systems</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Anam Asghar, Assad Abbas, Hasan Ali Khattak, Samee u. khan</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Paper talks about a fog-based architecture and Load Balancing Scheme (LBS) for health monitoring systems which are designed to reduce latency and improve network efficiency. Authors compare LBS with cloud-only and other fog-based methods, showing that it can decrease latency and network usage. They underline the importance of fog computing in terms of enhancing performance of health monitoring systems.</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conclusion of the study highlights Cloud computing cannot be used for health monitoring systems that need real-time responses because of the delay. Latency is reduced in fog computing by placing resources at the edge. For efficient data processing, load balancing between fog nodes is necessary. In order to enhance health monitoring systems, a new Load Balancing Scheme (LBS) was proposed and found to have better performance.</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81000">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2022</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Software architecture for pervasive critical health monitoring system using fog computing</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Abeera Ilyas, Mohammed Naif Alatawi, Yasir Hamid, Saeed Mahfooz , Islam Zada , Neelam Gohar, Mohd Asif Shah</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This paper suggests Internet of Things (IoT) solution improves health monitoring by effectively identifying important streaming data, but it ignores latency and quality of service (QoS) issues. Load balancing provided by the fog-based architecture enhances latency performance and network use in healthcare systems.</a:t>
                      </a:r>
                      <a:endParaRPr sz="900">
                        <a:latin typeface="Times New Roman"/>
                        <a:ea typeface="Times New Roman"/>
                        <a:cs typeface="Times New Roman"/>
                        <a:sym typeface="Times New Roman"/>
                      </a:endParaRPr>
                    </a:p>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With its integration of cloud and fog layers, the suggested hybrid architecture for IoT-based healthcare shows notable reductions in latency and network utilization. Future research may examine how blockchain technology and machine intelligence might be used to improve security for health monitoring data.</a:t>
                      </a:r>
                      <a:endParaRPr sz="900">
                        <a:latin typeface="Times New Roman"/>
                        <a:ea typeface="Times New Roman"/>
                        <a:cs typeface="Times New Roman"/>
                        <a:sym typeface="Times New Roman"/>
                      </a:endParaRPr>
                    </a:p>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283196" y="120796"/>
            <a:ext cx="8577600" cy="316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Literature Survey</a:t>
            </a:r>
            <a:endParaRPr/>
          </a:p>
        </p:txBody>
      </p:sp>
      <p:graphicFrame>
        <p:nvGraphicFramePr>
          <p:cNvPr id="134" name="Google Shape;134;p24"/>
          <p:cNvGraphicFramePr/>
          <p:nvPr/>
        </p:nvGraphicFramePr>
        <p:xfrm>
          <a:off x="771350" y="437000"/>
          <a:ext cx="3000000" cy="3000000"/>
        </p:xfrm>
        <a:graphic>
          <a:graphicData uri="http://schemas.openxmlformats.org/drawingml/2006/table">
            <a:tbl>
              <a:tblPr>
                <a:noFill/>
                <a:tableStyleId>{07DD5112-7628-4789-BAD5-221519B1FF66}</a:tableStyleId>
              </a:tblPr>
              <a:tblGrid>
                <a:gridCol w="582725"/>
                <a:gridCol w="1162800"/>
                <a:gridCol w="1103725"/>
                <a:gridCol w="2177000"/>
                <a:gridCol w="2177000"/>
              </a:tblGrid>
              <a:tr h="376350">
                <a:tc>
                  <a:txBody>
                    <a:bodyPr/>
                    <a:lstStyle/>
                    <a:p>
                      <a:pPr indent="0" lvl="0" marL="0" rtl="0" algn="ctr">
                        <a:lnSpc>
                          <a:spcPct val="115000"/>
                        </a:lnSpc>
                        <a:spcBef>
                          <a:spcPts val="1200"/>
                        </a:spcBef>
                        <a:spcAft>
                          <a:spcPts val="0"/>
                        </a:spcAft>
                        <a:buNone/>
                      </a:pPr>
                      <a:r>
                        <a:rPr lang="en" sz="1100"/>
                        <a:t>Year</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Paper Title</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Authors</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Abstract</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1100"/>
                        <a:t>Conclusion</a:t>
                      </a:r>
                      <a:endParaRPr sz="11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893575">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2021</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Fog Computing in Healthcare: A Review</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Kamini Pareek, Pradeep Kumar Tiwari, Vaibhav Bhatnagar</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This paper is about Fog computing in healthcare is covered in the abstract, with particular attention paid to its ideas, design, and edge-to-edge comparison. It draws attention to the difficulties and solutions related to data security, privacy, and health monitoring in fog-enabled facilities. In order to improve health support and lower latency in healthcare applications, the research suggests using fog-based IoT systems.</a:t>
                      </a:r>
                      <a:endParaRPr sz="9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The advantages of suggested fog-based architectures over conventional cloud-based systems in healthcare applications is emphasized in the conclusion. It emphasizes how fog computing may improve data security, lower latency, and improve the quality of services. The study promotes the use of fog computing to successfully address issues in healthcare systems.</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713100">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2017</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Developing and Evaluating a Real time and Energy Efficient Architecture for An Internet of Health Things</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Ahmad Malekian Borujeni, Mahmood Fathy, Nasser Mozayani</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The health care sector uses IoT devices for the purpose of analyzing patient data. Processing modules analyze signals and update notifications. In order to improve patient satisfaction evaluations are done by comparing network metrics with healthcare apps’ Quality of Experience (QoE) which is very important.</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0" rtl="0" algn="ctr">
                        <a:lnSpc>
                          <a:spcPct val="115000"/>
                        </a:lnSpc>
                        <a:spcBef>
                          <a:spcPts val="1200"/>
                        </a:spcBef>
                        <a:spcAft>
                          <a:spcPts val="0"/>
                        </a:spcAft>
                        <a:buNone/>
                      </a:pPr>
                      <a:r>
                        <a:rPr lang="en" sz="900">
                          <a:latin typeface="Times New Roman"/>
                          <a:ea typeface="Times New Roman"/>
                          <a:cs typeface="Times New Roman"/>
                          <a:sym typeface="Times New Roman"/>
                        </a:rPr>
                        <a:t>In order to enhance care for patients, the study suggests a healthcare monitoring system that depends on the Internet of Things (IoT) and uses effective strategies for analyzing data as well as placement of applications. The aim of this research is to ensure better health services are offered by concentrating on patients’ satisfaction through optimization QoE while considering network metrics.</a:t>
                      </a:r>
                      <a:endParaRPr sz="9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NAAC PRT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